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33"/>
  </p:notesMasterIdLst>
  <p:handoutMasterIdLst>
    <p:handoutMasterId r:id="rId34"/>
  </p:handoutMasterIdLst>
  <p:sldIdLst>
    <p:sldId id="257" r:id="rId5"/>
    <p:sldId id="337" r:id="rId6"/>
    <p:sldId id="341" r:id="rId7"/>
    <p:sldId id="338" r:id="rId8"/>
    <p:sldId id="340" r:id="rId9"/>
    <p:sldId id="281" r:id="rId10"/>
    <p:sldId id="282" r:id="rId11"/>
    <p:sldId id="283" r:id="rId12"/>
    <p:sldId id="342" r:id="rId13"/>
    <p:sldId id="356" r:id="rId14"/>
    <p:sldId id="343" r:id="rId15"/>
    <p:sldId id="285" r:id="rId16"/>
    <p:sldId id="286" r:id="rId17"/>
    <p:sldId id="287" r:id="rId18"/>
    <p:sldId id="288" r:id="rId19"/>
    <p:sldId id="289" r:id="rId20"/>
    <p:sldId id="347" r:id="rId21"/>
    <p:sldId id="290" r:id="rId22"/>
    <p:sldId id="291" r:id="rId23"/>
    <p:sldId id="345" r:id="rId24"/>
    <p:sldId id="292" r:id="rId25"/>
    <p:sldId id="293" r:id="rId26"/>
    <p:sldId id="294" r:id="rId27"/>
    <p:sldId id="346" r:id="rId28"/>
    <p:sldId id="295" r:id="rId29"/>
    <p:sldId id="364" r:id="rId30"/>
    <p:sldId id="365" r:id="rId31"/>
    <p:sldId id="280" r:id="rId32"/>
  </p:sldIdLst>
  <p:sldSz cx="12192000" cy="6858000"/>
  <p:notesSz cx="6797675" cy="9926638"/>
  <p:defaultTextStyle>
    <a:defPPr>
      <a:defRPr lang="nb-N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1003" userDrawn="1">
          <p15:clr>
            <a:srgbClr val="A4A3A4"/>
          </p15:clr>
        </p15:guide>
        <p15:guide id="3" orient="horz" pos="904" userDrawn="1">
          <p15:clr>
            <a:srgbClr val="A4A3A4"/>
          </p15:clr>
        </p15:guide>
        <p15:guide id="4" orient="horz" pos="3856" userDrawn="1">
          <p15:clr>
            <a:srgbClr val="A4A3A4"/>
          </p15:clr>
        </p15:guide>
        <p15:guide id="5" pos="3840" userDrawn="1">
          <p15:clr>
            <a:srgbClr val="A4A3A4"/>
          </p15:clr>
        </p15:guide>
        <p15:guide id="7" pos="6928" userDrawn="1">
          <p15:clr>
            <a:srgbClr val="A4A3A4"/>
          </p15:clr>
        </p15:guide>
        <p15:guide id="8" pos="75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6E82"/>
    <a:srgbClr val="7D6323"/>
    <a:srgbClr val="978439"/>
    <a:srgbClr val="897B47"/>
    <a:srgbClr val="E6E093"/>
    <a:srgbClr val="988237"/>
    <a:srgbClr val="887D47"/>
    <a:srgbClr val="0F0B61"/>
    <a:srgbClr val="1F187E"/>
    <a:srgbClr val="2057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57368" autoAdjust="0"/>
  </p:normalViewPr>
  <p:slideViewPr>
    <p:cSldViewPr showGuides="1">
      <p:cViewPr varScale="1">
        <p:scale>
          <a:sx n="73" d="100"/>
          <a:sy n="73" d="100"/>
        </p:scale>
        <p:origin x="1920" y="66"/>
      </p:cViewPr>
      <p:guideLst>
        <p:guide orient="horz" pos="2160"/>
        <p:guide orient="horz" pos="1003"/>
        <p:guide orient="horz" pos="904"/>
        <p:guide orient="horz" pos="3856"/>
        <p:guide pos="3840"/>
        <p:guide pos="6928"/>
        <p:guide pos="752"/>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showGuides="1">
      <p:cViewPr varScale="1">
        <p:scale>
          <a:sx n="168" d="100"/>
          <a:sy n="168" d="100"/>
        </p:scale>
        <p:origin x="492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BCF24DE-A009-47EC-A994-2C17E4B067A3}" type="datetimeFigureOut">
              <a:rPr lang="nb-NO" smtClean="0"/>
              <a:t>14.06.2019</a:t>
            </a:fld>
            <a:endParaRPr lang="nb-NO"/>
          </a:p>
        </p:txBody>
      </p:sp>
      <p:sp>
        <p:nvSpPr>
          <p:cNvPr id="4" name="Plassholder for bunnteks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A1D7869-2FA0-46F6-845B-C2F49CB8A068}" type="slidenum">
              <a:rPr lang="nb-NO" smtClean="0"/>
              <a:t>‹#›</a:t>
            </a:fld>
            <a:endParaRPr lang="nb-NO"/>
          </a:p>
        </p:txBody>
      </p:sp>
    </p:spTree>
    <p:extLst>
      <p:ext uri="{BB962C8B-B14F-4D97-AF65-F5344CB8AC3E}">
        <p14:creationId xmlns:p14="http://schemas.microsoft.com/office/powerpoint/2010/main" val="1787536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b-NO"/>
          </a:p>
        </p:txBody>
      </p:sp>
      <p:sp>
        <p:nvSpPr>
          <p:cNvPr id="3" name="Plassholder for dato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4C18B6A-70AD-4AB0-A02D-C0FC08D14F91}" type="datetimeFigureOut">
              <a:rPr lang="nb-NO"/>
              <a:pPr>
                <a:defRPr/>
              </a:pPr>
              <a:t>14.06.2019</a:t>
            </a:fld>
            <a:endParaRPr lang="nb-NO"/>
          </a:p>
        </p:txBody>
      </p:sp>
      <p:sp>
        <p:nvSpPr>
          <p:cNvPr id="4" name="Plassholder for lysbilde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nb-NO" noProof="0" smtClean="0"/>
          </a:p>
        </p:txBody>
      </p:sp>
      <p:sp>
        <p:nvSpPr>
          <p:cNvPr id="5" name="Plassholder for nota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p>
        </p:txBody>
      </p:sp>
      <p:sp>
        <p:nvSpPr>
          <p:cNvPr id="6" name="Plassholder for bunn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b-NO"/>
          </a:p>
        </p:txBody>
      </p:sp>
      <p:sp>
        <p:nvSpPr>
          <p:cNvPr id="7" name="Plassholder for lysbilde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1773A84-FC95-4064-B83F-81CB4A0C49A5}" type="slidenum">
              <a:rPr lang="nb-NO"/>
              <a:pPr>
                <a:defRPr/>
              </a:pPr>
              <a:t>‹#›</a:t>
            </a:fld>
            <a:endParaRPr lang="nb-NO"/>
          </a:p>
        </p:txBody>
      </p:sp>
    </p:spTree>
    <p:extLst>
      <p:ext uri="{BB962C8B-B14F-4D97-AF65-F5344CB8AC3E}">
        <p14:creationId xmlns:p14="http://schemas.microsoft.com/office/powerpoint/2010/main" val="35709695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a:t>
            </a:fld>
            <a:endParaRPr lang="nb-NO"/>
          </a:p>
        </p:txBody>
      </p:sp>
    </p:spTree>
    <p:extLst>
      <p:ext uri="{BB962C8B-B14F-4D97-AF65-F5344CB8AC3E}">
        <p14:creationId xmlns:p14="http://schemas.microsoft.com/office/powerpoint/2010/main" val="804998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kern="1200" dirty="0" smtClean="0">
                <a:solidFill>
                  <a:schemeClr val="tx1"/>
                </a:solidFill>
                <a:effectLst/>
                <a:latin typeface="+mn-lt"/>
                <a:ea typeface="+mn-ea"/>
                <a:cs typeface="+mn-cs"/>
              </a:rPr>
              <a:t>Innsigelse skal bare fremmes når det er nødvendig for å ivareta nasjonale og viktige regionale interesser, der tidlig dialog og interesseavveiing ikke har ført fram. Regjeringen er opptatt av at innsigelsesmyndighetene vektlegger hensynet til lokaldemokratiet. Eventuelle innsigelser skal være konkret begrunnet og fremmes innen fristen. Gode planprosesser reduserer behovet for innsigelser. Tidlig involvering av fylkesmannen, andre statlige myndigheter, fylkeskommunen og Sametinget er viktig for å avklare nasjonale og vesentlige regionale interesser. Det vil også bidra til å få fram informasjon om kritiske samfunnsfunksjoner, viktig infrastruktur og andre vesentlige forhold. Det er et mål at eventuelle konflikter løses så tidlig som mulig i planprosessene.</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Regjeringen har styrket regionalt planforum ved å gjøre det obligatorisk i alle fylker. Forumet er en viktig arena for klargjøring og samordning av interesser i regionale og kommunale planer. Det er derfor viktig at planforum brukes aktivt av kommunene og at statlige og regionale myndigheter deltar aktivt. </a:t>
            </a:r>
          </a:p>
          <a:p>
            <a:r>
              <a:rPr lang="nb-NO" sz="1200" kern="1200" dirty="0" smtClean="0">
                <a:solidFill>
                  <a:schemeClr val="tx1"/>
                </a:solidFill>
                <a:effectLst/>
                <a:latin typeface="+mn-lt"/>
                <a:ea typeface="+mn-ea"/>
                <a:cs typeface="+mn-cs"/>
              </a:rPr>
              <a:t> </a:t>
            </a:r>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10</a:t>
            </a:fld>
            <a:endParaRPr lang="nb-NO"/>
          </a:p>
        </p:txBody>
      </p:sp>
    </p:spTree>
    <p:extLst>
      <p:ext uri="{BB962C8B-B14F-4D97-AF65-F5344CB8AC3E}">
        <p14:creationId xmlns:p14="http://schemas.microsoft.com/office/powerpoint/2010/main" val="1694858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kern="1200" dirty="0" smtClean="0">
                <a:solidFill>
                  <a:schemeClr val="tx1"/>
                </a:solidFill>
                <a:effectLst/>
                <a:latin typeface="+mn-lt"/>
                <a:ea typeface="+mn-ea"/>
                <a:cs typeface="+mn-cs"/>
              </a:rPr>
              <a:t>For å sikre effektiv gjennomføring av prosjekter av nasjonal betydning, har regjeringen økt bruken av statlig arealplan. For å få gode prosesser og øke samfunnsnytten i prosjektene, er det er viktig at fylkeskommuner og kommuner er tydelige om sine behov og prioriteringer tidlig i planleggingen. Det er også viktig at kommuner som berøres av slike store prosjekter, avklarer langsiktig arealstrategi og, om nødvendig, reviderer sine arealplaner. </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Effektiv og gjennomføringsrettet planlegging sikres ved at avgjørelsene tas på riktig plannivå, med en detaljeringsgrad tilpasset behovet. Reguleringsplaner som følger opp kommuneplanens arealdel, sikrer helhet og langsiktighet i utbyggingen og gir nødvendige rammer for gjennomføring. Konsekvensutredninger og risiko- og sårbarhetsanalyser er viktige verktøy for planprosess og valg av løsninger. Et godt planprogram sikrer at utredningene og opplegget for medvirkning er tilpasset behov og plannivå.  </a:t>
            </a:r>
          </a:p>
          <a:p>
            <a:r>
              <a:rPr lang="nb-NO" sz="1200" kern="1200" dirty="0" smtClean="0">
                <a:solidFill>
                  <a:schemeClr val="tx1"/>
                </a:solidFill>
                <a:effectLst/>
                <a:latin typeface="+mn-lt"/>
                <a:ea typeface="+mn-ea"/>
                <a:cs typeface="+mn-cs"/>
              </a:rPr>
              <a:t> </a:t>
            </a:r>
          </a:p>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11</a:t>
            </a:fld>
            <a:endParaRPr lang="nb-NO"/>
          </a:p>
        </p:txBody>
      </p:sp>
    </p:spTree>
    <p:extLst>
      <p:ext uri="{BB962C8B-B14F-4D97-AF65-F5344CB8AC3E}">
        <p14:creationId xmlns:p14="http://schemas.microsoft.com/office/powerpoint/2010/main" val="4084545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kern="1200" dirty="0" smtClean="0">
                <a:solidFill>
                  <a:schemeClr val="tx1"/>
                </a:solidFill>
                <a:effectLst/>
                <a:latin typeface="+mn-lt"/>
                <a:ea typeface="+mn-ea"/>
                <a:cs typeface="+mn-cs"/>
              </a:rPr>
              <a:t>Digitalisering av</a:t>
            </a:r>
            <a:r>
              <a:rPr lang="nb-NO" sz="1200" b="1" kern="120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kunnskapsgrunnlaget,</a:t>
            </a:r>
            <a:r>
              <a:rPr lang="nb-NO" sz="1200" b="1" kern="120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plan- og byggesaksprosesser og eiendomstransaksjoner bidrar til å øke produktiviteten i privat og offentlig sektor. Bedre digitale planregistre gjør planinformasjon lettere tilgjengelig. Det er behov for å øke datakvaliteten og sikre bedre selvbetjeningsløsninger til offentlige data, planregistre, matrikkel og andre felles registre.</a:t>
            </a:r>
          </a:p>
          <a:p>
            <a:r>
              <a:rPr lang="nb-NO" sz="1200" kern="1200" dirty="0" smtClean="0">
                <a:solidFill>
                  <a:schemeClr val="tx1"/>
                </a:solidFill>
                <a:effectLst/>
                <a:latin typeface="+mn-lt"/>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nb-NO" sz="1200" kern="1200" dirty="0" smtClean="0">
                <a:solidFill>
                  <a:schemeClr val="tx1"/>
                </a:solidFill>
                <a:effectLst/>
                <a:latin typeface="+mn-lt"/>
                <a:ea typeface="+mn-ea"/>
                <a:cs typeface="+mn-cs"/>
              </a:rPr>
              <a:t>Statens kartverk tilrettelegger for bedre tilgang til plan- og temadata gjennom samarbeid med fylkeskommuner, kommuner og andre statlige etater om det offentlige kartgrunnlaget (DOK), slik at det i større grad kan tas i bruk som verktøy i planleggingen. Omfanget av og kvaliteten på DOK utvikles stadig. Det er nødvendig at fylkeskommuner og kommuner sørger for at egne data holdes oppdatert og gjøres tilgjengelig.</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Det er ønskelig å øke bruken av digitale verktøy for å bidra til bedre og mer effektive planprosesser, planfremstilling og arealforvaltning.  I dette arbeidet er det viktig å ta i bruk felles teknisk infrastruktur og kunnskapsgrunnlag. Det forutsetter at involverte parter har nødvendig kompetanse og tilgang til oppdatert programvare, og bidrar til deling og utveksling av data.</a:t>
            </a:r>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12</a:t>
            </a:fld>
            <a:endParaRPr lang="nb-NO"/>
          </a:p>
        </p:txBody>
      </p:sp>
    </p:spTree>
    <p:extLst>
      <p:ext uri="{BB962C8B-B14F-4D97-AF65-F5344CB8AC3E}">
        <p14:creationId xmlns:p14="http://schemas.microsoft.com/office/powerpoint/2010/main" val="2627862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I</a:t>
            </a:r>
            <a:r>
              <a:rPr lang="nb-NO" baseline="0" dirty="0" smtClean="0"/>
              <a:t> k</a:t>
            </a:r>
            <a:r>
              <a:rPr lang="nb-NO" dirty="0" smtClean="0"/>
              <a:t>apitlet om vekstkraftige regioner og lokalsamfunn i hele lande legges det vekt på:</a:t>
            </a:r>
          </a:p>
          <a:p>
            <a:pPr marL="171450" indent="-171450">
              <a:buFont typeface="Arial" panose="020B0604020202020204" pitchFamily="34" charset="0"/>
              <a:buChar char="•"/>
            </a:pPr>
            <a:r>
              <a:rPr lang="nb-NO" dirty="0" smtClean="0"/>
              <a:t>Næringsutvikling</a:t>
            </a:r>
          </a:p>
          <a:p>
            <a:pPr marL="171450" indent="-171450">
              <a:buFont typeface="Arial" panose="020B0604020202020204" pitchFamily="34" charset="0"/>
              <a:buChar char="•"/>
            </a:pPr>
            <a:r>
              <a:rPr lang="nb-NO" dirty="0" smtClean="0"/>
              <a:t>Klimabevissthet</a:t>
            </a:r>
          </a:p>
          <a:p>
            <a:pPr marL="171450" indent="-171450">
              <a:buFont typeface="Arial" panose="020B0604020202020204" pitchFamily="34" charset="0"/>
              <a:buChar char="•"/>
            </a:pPr>
            <a:r>
              <a:rPr lang="nb-NO" dirty="0" smtClean="0"/>
              <a:t>Ressursforvaltning – bruk og vern</a:t>
            </a:r>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13</a:t>
            </a:fld>
            <a:endParaRPr lang="nb-NO"/>
          </a:p>
        </p:txBody>
      </p:sp>
    </p:spTree>
    <p:extLst>
      <p:ext uri="{BB962C8B-B14F-4D97-AF65-F5344CB8AC3E}">
        <p14:creationId xmlns:p14="http://schemas.microsoft.com/office/powerpoint/2010/main" val="1876018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b-NO" sz="1200" kern="1200" dirty="0" smtClean="0">
                <a:solidFill>
                  <a:schemeClr val="tx1"/>
                </a:solidFill>
                <a:effectLst/>
                <a:latin typeface="+mn-lt"/>
                <a:ea typeface="+mn-ea"/>
                <a:cs typeface="+mn-cs"/>
              </a:rPr>
              <a:t>Et bærekraftig velferdssamfunn er avhengig av at det skapes verdier og arbeidsplasser basert på regionale og lokale ressurser i hele landet. Fylkeskommunene og kommunene stimulerer til omstilling, vekst og nye arbeidsplasser ved å gi langsiktige og forutsigbare rammer for arealbruk blant annet til næringsvirksomhet, stimulere til innovasjon og bidra til arbeidskraft med relevant kompetanse. Gjennom planleggingen legger fylkeskommunene til rette for rammebetingelser som er viktig for næringslivet, som tilstrekkelig areal, transport, forskning, utdanning og kompetanse. </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Langsiktige og forutsigbare rammer for arealbruk på tvers av kommunegrenser er en forutsetning for at potensialet for vekst og utvikling i regionen utnyttes. </a:t>
            </a:r>
          </a:p>
          <a:p>
            <a:r>
              <a:rPr lang="nb-NO" sz="1200" kern="1200" dirty="0" smtClean="0">
                <a:solidFill>
                  <a:schemeClr val="tx1"/>
                </a:solidFill>
                <a:effectLst/>
                <a:latin typeface="+mn-lt"/>
                <a:ea typeface="+mn-ea"/>
                <a:cs typeface="+mn-cs"/>
              </a:rPr>
              <a:t>Det er derfor viktig at fylkeskommunene og kommunene legger til rette for at nærings­aktører, interesseorganisasjoner og sektormyndigheter deltar aktivt i planprosessene, og at de legger til rette for økt samarbeid mellom næringsliv og kunnskaps­miljøer på områder der regionen har fortrinn. Metoden "Smart spesialisering" og samarbeid med bedrifter og forskningsinstitusjoner kan legges til grunn for dette arbeidet.  </a:t>
            </a:r>
          </a:p>
          <a:p>
            <a:r>
              <a:rPr lang="nb-NO" sz="1200" kern="1200" dirty="0" smtClean="0">
                <a:solidFill>
                  <a:schemeClr val="tx1"/>
                </a:solidFill>
                <a:effectLst/>
                <a:latin typeface="+mn-lt"/>
                <a:ea typeface="+mn-ea"/>
                <a:cs typeface="+mn-cs"/>
              </a:rPr>
              <a:t> </a:t>
            </a:r>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14</a:t>
            </a:fld>
            <a:endParaRPr lang="nb-NO"/>
          </a:p>
        </p:txBody>
      </p:sp>
    </p:spTree>
    <p:extLst>
      <p:ext uri="{BB962C8B-B14F-4D97-AF65-F5344CB8AC3E}">
        <p14:creationId xmlns:p14="http://schemas.microsoft.com/office/powerpoint/2010/main" val="3865903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kern="1200" dirty="0" smtClean="0">
                <a:solidFill>
                  <a:schemeClr val="tx1"/>
                </a:solidFill>
                <a:effectLst/>
                <a:latin typeface="+mn-lt"/>
                <a:ea typeface="+mn-ea"/>
                <a:cs typeface="+mn-cs"/>
              </a:rPr>
              <a:t>For å sikre livsgrunnlaget og naturmangfoldet for framtidige generasjoner må samfunnet omstilles til et lavutslippssamfunn og tilpasses et endret klima. Fylkeskommuner og kommuner har en sentral rolle i dette arbeidet. Det krever større oppmerksomhet og mer effektiv og målrettet areal- og samfunnsplanlegging enn tidligere. </a:t>
            </a:r>
          </a:p>
          <a:p>
            <a:r>
              <a:rPr lang="nb-NO" sz="1200" b="1" kern="1200" dirty="0" smtClean="0">
                <a:solidFill>
                  <a:schemeClr val="tx1"/>
                </a:solidFill>
                <a:effectLst/>
                <a:latin typeface="+mn-lt"/>
                <a:ea typeface="+mn-ea"/>
                <a:cs typeface="+mn-cs"/>
              </a:rPr>
              <a:t> </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Fylkeskommunal og kommunal planlegging er viktig for å redusere utslipp av klimagasser og energiforbruk. Beslutninger om lokalisering, byggemåte og utforming av bebyggelse, infrastruktur og tjenester, kan påvirke utslipp og energiforbruk i lang tid framover. Derfor må vi alt nå ta hensyn til målet om et lavutslippssamfunn i 2050. Omdisponering av jordbruksarealer kan øke presset på nydyrking av karbonrike arealer som skog og myr. En slik omdisponering av skog og myr til andre formål kan bidra til klimagassutslipp og negative konsekvenser for naturmangfold og økosystemer. </a:t>
            </a:r>
          </a:p>
          <a:p>
            <a:endParaRPr lang="nb-NO" sz="1200" kern="1200" dirty="0" smtClean="0">
              <a:solidFill>
                <a:schemeClr val="tx1"/>
              </a:solidFill>
              <a:effectLst/>
              <a:latin typeface="+mn-lt"/>
              <a:ea typeface="+mn-ea"/>
              <a:cs typeface="+mn-cs"/>
            </a:endParaRPr>
          </a:p>
          <a:p>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15</a:t>
            </a:fld>
            <a:endParaRPr lang="nb-NO"/>
          </a:p>
        </p:txBody>
      </p:sp>
    </p:spTree>
    <p:extLst>
      <p:ext uri="{BB962C8B-B14F-4D97-AF65-F5344CB8AC3E}">
        <p14:creationId xmlns:p14="http://schemas.microsoft.com/office/powerpoint/2010/main" val="3950968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kern="1200" noProof="0" dirty="0" smtClean="0">
                <a:solidFill>
                  <a:schemeClr val="tx1"/>
                </a:solidFill>
                <a:effectLst/>
                <a:latin typeface="+mn-lt"/>
                <a:ea typeface="+mn-ea"/>
                <a:cs typeface="+mn-cs"/>
              </a:rPr>
              <a:t>Arealendringer er den viktigste påvirkningsfaktor for kulturminner og kulturmiljøer og truet natur i Norge i dag. Kommuner og fylkeskommuner vurderer virkninger for naturmangfoldet ut fra den samlede belastningen på tvers av kommune- og fylkesgrenser. Regjeringen legger stor vekt på å ivareta truet natur, og at økosystemene sikres god tilstand. Kommunene har et særlig stort ansvar for å bidra til dette i sin planlegging, blant annet ved å sikre utvalgte naturtyper etter naturmangfoldloven. </a:t>
            </a:r>
          </a:p>
          <a:p>
            <a:r>
              <a:rPr lang="nb-NO" sz="1200" kern="1200" noProof="0" dirty="0" smtClean="0">
                <a:solidFill>
                  <a:schemeClr val="tx1"/>
                </a:solidFill>
                <a:effectLst/>
                <a:latin typeface="+mn-lt"/>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nb-NO" sz="1200" kern="1200" noProof="0" dirty="0" smtClean="0">
                <a:solidFill>
                  <a:schemeClr val="tx1"/>
                </a:solidFill>
                <a:effectLst/>
                <a:latin typeface="+mn-lt"/>
                <a:ea typeface="+mn-ea"/>
                <a:cs typeface="+mn-cs"/>
              </a:rPr>
              <a:t>Det er viktig for regjeringen at utviklingen av bolig-, fritidsbolig- og næringsområder i kystsonen sees i sammenheng med natur- og kulturmiljø, friluftsliv, landskap og allmenhetens interesser. I 100-metersbeltet langs sjø er det et generelt byggeforbud som gjelder med mindre kommunene fastsetter annen byggegrense i plan. </a:t>
            </a:r>
          </a:p>
          <a:p>
            <a:r>
              <a:rPr lang="nb-NO" sz="1200" kern="1200" noProof="0" dirty="0" smtClean="0">
                <a:solidFill>
                  <a:schemeClr val="tx1"/>
                </a:solidFill>
                <a:effectLst/>
                <a:latin typeface="+mn-lt"/>
                <a:ea typeface="+mn-ea"/>
                <a:cs typeface="+mn-cs"/>
              </a:rPr>
              <a:t> </a:t>
            </a:r>
          </a:p>
          <a:p>
            <a:r>
              <a:rPr lang="nb-NO" sz="1200" kern="1200" noProof="0" dirty="0" smtClean="0">
                <a:solidFill>
                  <a:schemeClr val="tx1"/>
                </a:solidFill>
                <a:effectLst/>
                <a:latin typeface="+mn-lt"/>
                <a:ea typeface="+mn-ea"/>
                <a:cs typeface="+mn-cs"/>
              </a:rPr>
              <a:t>Kulturminner og kulturmiljøer kan gi grunnlag for økonomisk, sosial, kulturell og miljømessig utvikling. Gjenbruk av den historiske bygningsmassen kan også gi betydelige klimagevinster. Fylkeskommuner og kommuner har en viktig rolle i arbeidet med å ivareta kulturarven som ressurs for kunnskap, opplevelse, bruk og gjenbruk.</a:t>
            </a:r>
          </a:p>
          <a:p>
            <a:endParaRPr lang="nb-NO" noProof="0"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16</a:t>
            </a:fld>
            <a:endParaRPr lang="nb-NO"/>
          </a:p>
        </p:txBody>
      </p:sp>
    </p:spTree>
    <p:extLst>
      <p:ext uri="{BB962C8B-B14F-4D97-AF65-F5344CB8AC3E}">
        <p14:creationId xmlns:p14="http://schemas.microsoft.com/office/powerpoint/2010/main" val="3487925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eaLnBrk="0" fontAlgn="base" hangingPunct="0"/>
            <a:r>
              <a:rPr lang="nb-NO" sz="1200" kern="1200" dirty="0" smtClean="0">
                <a:solidFill>
                  <a:schemeClr val="tx1"/>
                </a:solidFill>
                <a:effectLst/>
                <a:latin typeface="+mn-lt"/>
                <a:ea typeface="+mn-ea"/>
                <a:cs typeface="+mn-cs"/>
              </a:rPr>
              <a:t>Havbasert verdiskaping er viktig for sysselsetting langs hele kysten. Samtidig er kystnære sjøområder viktig for mange og til dels motstridende interesser. Det er behov for bedre arealplaner med et regionalt og interkommunalt perspektiv gjennom en samordning av myndigheter og lovverk. </a:t>
            </a:r>
          </a:p>
          <a:p>
            <a:pPr eaLnBrk="0" fontAlgn="base" hangingPunct="0"/>
            <a:endParaRPr lang="nb-NO" sz="1200" kern="1200" dirty="0" smtClean="0">
              <a:solidFill>
                <a:schemeClr val="tx1"/>
              </a:solidFill>
              <a:effectLst/>
              <a:latin typeface="+mn-lt"/>
              <a:ea typeface="+mn-ea"/>
              <a:cs typeface="+mn-cs"/>
            </a:endParaRPr>
          </a:p>
          <a:p>
            <a:pPr eaLnBrk="0" fontAlgn="base" hangingPunct="0"/>
            <a:r>
              <a:rPr lang="nb-NO" sz="1200" kern="1200" dirty="0" smtClean="0">
                <a:solidFill>
                  <a:schemeClr val="tx1"/>
                </a:solidFill>
                <a:effectLst/>
                <a:latin typeface="+mn-lt"/>
                <a:ea typeface="+mn-ea"/>
                <a:cs typeface="+mn-cs"/>
              </a:rPr>
              <a:t>Regjeringen ønsker at fylkeskommuner og kommuner sikrer landbrukets næringsgrunnlag ved å redusere omdisponering av dyrka mark gjennom planleggingen. Planene bør trekke langsiktige grenser mellom by- og tettstedsområder og store sammenhengende landbruks-, natur-, frilufts- og reindrifts områder. Det må legges til rette for fortetting og transformasjon slik at jordbruksareal og viktige natur- og friluftsområder ikke blir omdisponert når det finnes alternativer.</a:t>
            </a:r>
          </a:p>
          <a:p>
            <a:pPr eaLnBrk="0" fontAlgn="base" hangingPunct="0"/>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Fjell- og utmarksområdene er ressursrike og viktige produksjonsområder for landbruk, reindrift, energi, reiseliv og mineralutvinning. De er leveområder for dyr og planter, har et mangfold av unike landskap, og er attraktive for friluftsliv og fritidsbebyggelse. Regjeringen vil styrke verdiskapingen basert på landskaps-, natur- og kulturminneverdier samtidig som ressursene sikres for framtidige generasjoner.</a:t>
            </a:r>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17</a:t>
            </a:fld>
            <a:endParaRPr lang="nb-NO"/>
          </a:p>
        </p:txBody>
      </p:sp>
    </p:spTree>
    <p:extLst>
      <p:ext uri="{BB962C8B-B14F-4D97-AF65-F5344CB8AC3E}">
        <p14:creationId xmlns:p14="http://schemas.microsoft.com/office/powerpoint/2010/main" val="2191149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Regjeringen vil fortsette å bygge ut samferdselsnettet i hele Norge. Et godt transportsystem er avgjørende for et moderne samfunn, og en viktig del av utbyggingsmønsteret og byutviklingen. Det er viktig at transportplanleggingen samordnes med by- og arealplanleggingen for øvrig.  </a:t>
            </a:r>
          </a:p>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18</a:t>
            </a:fld>
            <a:endParaRPr lang="nb-NO"/>
          </a:p>
        </p:txBody>
      </p:sp>
    </p:spTree>
    <p:extLst>
      <p:ext uri="{BB962C8B-B14F-4D97-AF65-F5344CB8AC3E}">
        <p14:creationId xmlns:p14="http://schemas.microsoft.com/office/powerpoint/2010/main" val="1476930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kern="1200" dirty="0" smtClean="0">
                <a:solidFill>
                  <a:schemeClr val="tx1"/>
                </a:solidFill>
                <a:effectLst/>
                <a:latin typeface="+mn-lt"/>
                <a:ea typeface="+mn-ea"/>
                <a:cs typeface="+mn-cs"/>
              </a:rPr>
              <a:t>Regjeringen mener at det er viktig at det legges til rette for utbygging rundt kollektivknutepunkt i byer og tettsteder. Det vil styrke grunnlaget for levende byer, økt kollektivtransport, sykling og gange. </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Planleggingen legger gode rammer for en bedre folkehelse med økt aktivitet for alle grupper i befolkningen. Kommunene kan bidra ved å gjøre det mulig for befolkningen å sykle og gå mer i dagliglivet. Barn og unges behov for trygg ferdsel og fysisk aktivitet er viktig ved valg av transportløsninger. Særlig har de mindre, lokale tiltakene, som gang- og sykkelveger, utforming av holdeplasser og stasjoner og nærhet til leke- og rekreasjonsarealer, betydning for barns muligheter til å bevege seg trygt i nærmiljøet. </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Regjeringen mener det er viktig at hovedtyngden av handelsvirksomhet, boligbygging og arbeidsplass- og besøksintensive virksomheter lokaliseres innenfor tettsteder som defineres og avgrenses gjennom kommunal planlegging. Det vil kunne bidra til utvikling av levedyktige by- og tettstedssentre og lokalsamfunn og styrke kollektivknutepunktene.</a:t>
            </a:r>
          </a:p>
          <a:p>
            <a:r>
              <a:rPr lang="nb-NO" sz="1200" kern="1200" dirty="0" smtClean="0">
                <a:solidFill>
                  <a:schemeClr val="tx1"/>
                </a:solidFill>
                <a:effectLst/>
                <a:latin typeface="+mn-lt"/>
                <a:ea typeface="+mn-ea"/>
                <a:cs typeface="+mn-cs"/>
              </a:rPr>
              <a:t> </a:t>
            </a:r>
          </a:p>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19</a:t>
            </a:fld>
            <a:endParaRPr lang="nb-NO"/>
          </a:p>
        </p:txBody>
      </p:sp>
    </p:spTree>
    <p:extLst>
      <p:ext uri="{BB962C8B-B14F-4D97-AF65-F5344CB8AC3E}">
        <p14:creationId xmlns:p14="http://schemas.microsoft.com/office/powerpoint/2010/main" val="3554199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Regjeringen legger hvert fjerde år fram nasjonale forventninger til regional og kommunal planlegging for å fremme en bærekraftig utvikling i hele landet. Planstrategiene skal vedtas innen ett år etter konstituering av kommunestyre og fylkesting.  </a:t>
            </a:r>
          </a:p>
          <a:p>
            <a:endParaRPr lang="nb-NO" sz="1200" kern="1200" dirty="0" smtClean="0">
              <a:solidFill>
                <a:schemeClr val="tx1"/>
              </a:solidFill>
              <a:effectLst/>
              <a:latin typeface="+mn-lt"/>
              <a:ea typeface="+mn-ea"/>
              <a:cs typeface="+mn-cs"/>
            </a:endParaRPr>
          </a:p>
          <a:p>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a:t>
            </a:fld>
            <a:endParaRPr lang="nb-NO"/>
          </a:p>
        </p:txBody>
      </p:sp>
    </p:spTree>
    <p:extLst>
      <p:ext uri="{BB962C8B-B14F-4D97-AF65-F5344CB8AC3E}">
        <p14:creationId xmlns:p14="http://schemas.microsoft.com/office/powerpoint/2010/main" val="1823298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kern="1200" dirty="0" smtClean="0">
                <a:solidFill>
                  <a:schemeClr val="tx1"/>
                </a:solidFill>
                <a:effectLst/>
                <a:latin typeface="+mn-lt"/>
                <a:ea typeface="+mn-ea"/>
                <a:cs typeface="+mn-cs"/>
              </a:rPr>
              <a:t>Regjeringen understreker betydningen av regionale og interkommunale samfunns- og arealplaner for å avklare spørsmål som går på tvers av kommunegrenser. Planene kan sikre at tilstrekkelig areal blir avsatt til boligbygging, bidra til sosialt bærekraftige samfunn, og motvirke et utbyggingsmønster som gir press på verdifulle arealer. Planene kan anvendes for å avklare knutepunkt for kollektivtrafikken og framtidige vekstområder, og trekke langsiktige grenser mellom by- og tettstedsområder og landbruks-, natur- og friluftsområder. Det er viktig at utfordringer og muligheter for nye samfunnsløsninger som byvekst, urbanisering og framvekst av byregioner blir belyst i den regionale og kommunale planleggingen.  </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Tilgang til effektiv transport og infrastruktur har betydning for næringsutvikling og omstillingsevne. Infrastruktur mellom ulike godsknutepunkt er avgjørende for flere næringers markedstilgang. Utvikling av infrastruktur og transporttilbud er også viktig for å styrke samspillet mellom næringsaktiviteter i funksjonelle byregioner, og for en videre utvidelse av bo- og arbeidsmarkeder. </a:t>
            </a:r>
          </a:p>
          <a:p>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20</a:t>
            </a:fld>
            <a:endParaRPr lang="nb-NO"/>
          </a:p>
        </p:txBody>
      </p:sp>
    </p:spTree>
    <p:extLst>
      <p:ext uri="{BB962C8B-B14F-4D97-AF65-F5344CB8AC3E}">
        <p14:creationId xmlns:p14="http://schemas.microsoft.com/office/powerpoint/2010/main" val="4086390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Det er nå 82 prosent av befolkningen som bor i byer og tettsteder, og andelen er økende. Spesielt nabokommunene til de store byene har stor vekst. Norske byer har, i internasjonal sammenheng, lav tetthet både i folketall og arbeidsplasser. Men tettheten øker ved at byutvikling og boligbygging i større grad skjer gjennom fortetting og transformasjon, og i mindre grad gjennom bruk av omkringliggende arealer. </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Byer i vekst trenger helhetlige grep for å bli funksjonelle og bærekraftige, og for å få til et mer integrert samarbeid om areal og transport. I storbyene er det et mål at veksten i persontransporten skal tas med kollektivtransport, sykkel og gange. Attraktive byer med levende bymiljøer</a:t>
            </a:r>
            <a:r>
              <a:rPr lang="nb-NO" sz="1200" b="1" kern="120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kombinerer økt tetthet med effektive transportløsninger og høy livskvalitet. Utfordringen ligger i å øke tettheten samtidig som innbyggernes trivsel og tilhørighet forsterkes. Utredninger viser at tetthet stimulerer til innovasjon, spredning av kunnskap og tilegnelse av ferdigheter, og dermed til økonomisk aktivitet. De viser også at det er nødvendig å se fortetting i sammenheng med sosial bærekraft.</a:t>
            </a:r>
          </a:p>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21</a:t>
            </a:fld>
            <a:endParaRPr lang="nb-NO"/>
          </a:p>
        </p:txBody>
      </p:sp>
    </p:spTree>
    <p:extLst>
      <p:ext uri="{BB962C8B-B14F-4D97-AF65-F5344CB8AC3E}">
        <p14:creationId xmlns:p14="http://schemas.microsoft.com/office/powerpoint/2010/main" val="4252124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eaLnBrk="0" fontAlgn="base" hangingPunct="0"/>
            <a:r>
              <a:rPr lang="nb-NO" sz="1200" kern="1200" dirty="0" smtClean="0">
                <a:solidFill>
                  <a:schemeClr val="tx1"/>
                </a:solidFill>
                <a:effectLst/>
                <a:latin typeface="+mn-lt"/>
                <a:ea typeface="+mn-ea"/>
                <a:cs typeface="+mn-cs"/>
              </a:rPr>
              <a:t>Det er viktig at kommunene i sin planlegging motvirker og forebygger opphopning av levekårsutfordringer, og arbeider aktivt med tiltak for å styrke tjenester og iverksette nærmiljøtiltak i levekårsutsatte områder. </a:t>
            </a:r>
          </a:p>
          <a:p>
            <a:pPr eaLnBrk="0" fontAlgn="base" hangingPunct="0"/>
            <a:endParaRPr lang="nb-NO" sz="1200" kern="1200" dirty="0" smtClean="0">
              <a:solidFill>
                <a:schemeClr val="tx1"/>
              </a:solidFill>
              <a:effectLst/>
              <a:latin typeface="+mn-lt"/>
              <a:ea typeface="+mn-ea"/>
              <a:cs typeface="+mn-cs"/>
            </a:endParaRPr>
          </a:p>
          <a:p>
            <a:pPr eaLnBrk="0" fontAlgn="base" hangingPunct="0"/>
            <a:r>
              <a:rPr lang="nb-NO" sz="1200" kern="1200" dirty="0" smtClean="0">
                <a:solidFill>
                  <a:schemeClr val="tx1"/>
                </a:solidFill>
                <a:effectLst/>
                <a:latin typeface="+mn-lt"/>
                <a:ea typeface="+mn-ea"/>
                <a:cs typeface="+mn-cs"/>
              </a:rPr>
              <a:t>Regjeringen er opptatt av at kommunene utvikler gode virkemidler for å sikre at alle inkluderes i skole, arbeids- og samfunnsliv. God inkludering på sentrale livsarenaer bidrar til å opprettholde et samfunn med små forskjeller, høy tillitt og god livskvalitet. Kulturlivet og andre former for fritidsaktiviteter er viktige arenaer for hverdagsintegrering og fellesskap basert på mangfold, likestilling, ytringsfrihet og toleranse. </a:t>
            </a:r>
          </a:p>
          <a:p>
            <a:pPr eaLnBrk="0" fontAlgn="base" hangingPunct="0"/>
            <a:r>
              <a:rPr lang="nb-NO" sz="1200" kern="1200" dirty="0" smtClean="0">
                <a:solidFill>
                  <a:schemeClr val="tx1"/>
                </a:solidFill>
                <a:effectLst/>
                <a:latin typeface="+mn-lt"/>
                <a:ea typeface="+mn-ea"/>
                <a:cs typeface="+mn-cs"/>
              </a:rPr>
              <a:t> </a:t>
            </a:r>
          </a:p>
          <a:p>
            <a:pPr eaLnBrk="0" fontAlgn="base" hangingPunct="0"/>
            <a:r>
              <a:rPr lang="nb-NO" sz="1200" kern="1200" dirty="0" smtClean="0">
                <a:solidFill>
                  <a:schemeClr val="tx1"/>
                </a:solidFill>
                <a:effectLst/>
                <a:latin typeface="+mn-lt"/>
                <a:ea typeface="+mn-ea"/>
                <a:cs typeface="+mn-cs"/>
              </a:rPr>
              <a:t>Det er om lag 1 million innbyggere over 60 år i Norge. De har mange og ulike ressurser og vil bidra og være aktive i samfunnet. Regjeringen mener derfor det er viktig å skape et aldersvennlig samfunn. Det betyr blant annet å legge vekt på transport, planlegging av lokalsamfunn, styrking av frivilligheten, åpenhet i arbeidslivet og trygghet i lokalsamfunnet.</a:t>
            </a:r>
          </a:p>
          <a:p>
            <a:r>
              <a:rPr lang="nb-NO" sz="1200" kern="1200" dirty="0" smtClean="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22</a:t>
            </a:fld>
            <a:endParaRPr lang="nb-NO"/>
          </a:p>
        </p:txBody>
      </p:sp>
    </p:spTree>
    <p:extLst>
      <p:ext uri="{BB962C8B-B14F-4D97-AF65-F5344CB8AC3E}">
        <p14:creationId xmlns:p14="http://schemas.microsoft.com/office/powerpoint/2010/main" val="1727632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eaLnBrk="0" fontAlgn="base" hangingPunct="0"/>
            <a:r>
              <a:rPr lang="nb-NO" sz="1200" kern="1200" dirty="0" smtClean="0">
                <a:solidFill>
                  <a:schemeClr val="tx1"/>
                </a:solidFill>
                <a:effectLst/>
                <a:latin typeface="+mn-lt"/>
                <a:ea typeface="+mn-ea"/>
                <a:cs typeface="+mn-cs"/>
              </a:rPr>
              <a:t>Den regionale planleggingen skal legge til rette for at regionen som helhet møter etterspørselen etter boliger. Regjeringen legger vekt på å bygge sosial infrastruktur og offentlige tjenestetilbud i tilknytning til kollektivknutepunktene. Gode skoler og barnehager og et godt kulturtilbud er en forutsetning for et godt bomiljø. </a:t>
            </a:r>
          </a:p>
          <a:p>
            <a:pPr eaLnBrk="0" fontAlgn="base" hangingPunct="0"/>
            <a:r>
              <a:rPr lang="nb-NO" sz="1200" kern="1200" dirty="0" smtClean="0">
                <a:solidFill>
                  <a:schemeClr val="tx1"/>
                </a:solidFill>
                <a:effectLst/>
                <a:latin typeface="+mn-lt"/>
                <a:ea typeface="+mn-ea"/>
                <a:cs typeface="+mn-cs"/>
              </a:rPr>
              <a:t>  </a:t>
            </a:r>
          </a:p>
          <a:p>
            <a:pPr eaLnBrk="0" fontAlgn="base" hangingPunct="0"/>
            <a:r>
              <a:rPr lang="nb-NO" sz="1200" kern="1200" dirty="0" smtClean="0">
                <a:solidFill>
                  <a:schemeClr val="tx1"/>
                </a:solidFill>
                <a:effectLst/>
                <a:latin typeface="+mn-lt"/>
                <a:ea typeface="+mn-ea"/>
                <a:cs typeface="+mn-cs"/>
              </a:rPr>
              <a:t>Mer nedbør og mer kompakte byer og tettsteder gir utfordringer med håndtering av overvann. For å begrense oversvømmelse kan det være gunstig om mer av vannet håndteres gjennom naturbaserte løsninger. Blågrønn infrastruktur i byer og tettsteder kan i tillegg styrke naturmangfoldet og gi befolkningen mulighet til naturopplevelse, rekreasjon og friluftsliv i nærmiljøet. </a:t>
            </a:r>
          </a:p>
          <a:p>
            <a:pPr eaLnBrk="0" fontAlgn="base" hangingPunct="0"/>
            <a:r>
              <a:rPr lang="nb-NO" sz="1200" kern="1200" dirty="0" smtClean="0">
                <a:solidFill>
                  <a:schemeClr val="tx1"/>
                </a:solidFill>
                <a:effectLst/>
                <a:latin typeface="+mn-lt"/>
                <a:ea typeface="+mn-ea"/>
                <a:cs typeface="+mn-cs"/>
              </a:rPr>
              <a:t> </a:t>
            </a:r>
          </a:p>
          <a:p>
            <a:pPr eaLnBrk="0" fontAlgn="base" hangingPunct="0"/>
            <a:r>
              <a:rPr lang="nb-NO" sz="1200" kern="1200" dirty="0" smtClean="0">
                <a:solidFill>
                  <a:schemeClr val="tx1"/>
                </a:solidFill>
                <a:effectLst/>
                <a:latin typeface="+mn-lt"/>
                <a:ea typeface="+mn-ea"/>
                <a:cs typeface="+mn-cs"/>
              </a:rPr>
              <a:t>Parker, grønne områder og trær for rekreasjon og naturopplevelse er viktige elementer i byer og tettsteder. Det har stor verdi for livskvalitet og helse for alle innbyggere, ikke minst for barn og unge. Derfor er tilgang til grønne områder nær barnehager, skoler og andre institusjoner, viktige hensyn. Utbygging skal ikke øke sårbarheten for naturhendelser og klimaendringer, forringe barn og unges oppvekstmiljø eller redusere tilgjengeligheten til grønne områder.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23</a:t>
            </a:fld>
            <a:endParaRPr lang="nb-NO"/>
          </a:p>
        </p:txBody>
      </p:sp>
    </p:spTree>
    <p:extLst>
      <p:ext uri="{BB962C8B-B14F-4D97-AF65-F5344CB8AC3E}">
        <p14:creationId xmlns:p14="http://schemas.microsoft.com/office/powerpoint/2010/main" val="4208702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Måten de menneskeskapte omgivelsene utformes på, og hvordan bygg plasseres i forhold til hverandre, påvirker muligheten for videre utvikling av stedet. Menneskeskapte og naturbaserte omgivelser er ressurser i byutviklingen som styrker særpreg og identitet. Transformasjon og ny bruk av eldre bygningsmasse kan bidra til bevaring og vitalisering av de historiske byområdene. God arkitektur, historiske bygninger og bymiljøer bidrar til stedsidentitet og positive opplevelser av sentrum, og er ressurser som bør utnyttes for å utvikle attraktive by- og tettstedssentre.</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De vanligste årsakene til tap eller svekking av kulturminneverdier, er utbyggingspress og manglende bruk av eldre bygninger. Kommunene har hovedansvaret for å identifisere, verdsette og forvalte verneverdige kulturminner, kulturmiljøer og kulturhistoriske landskap i tråd med nasjonale mål. Fylkeskommunen og Sametinget har ansvar for å ivareta de nasjonale og vesentlige regionale kulturminneinteressene og bistå kommunene med veiledning. </a:t>
            </a:r>
          </a:p>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24</a:t>
            </a:fld>
            <a:endParaRPr lang="nb-NO"/>
          </a:p>
        </p:txBody>
      </p:sp>
    </p:spTree>
    <p:extLst>
      <p:ext uri="{BB962C8B-B14F-4D97-AF65-F5344CB8AC3E}">
        <p14:creationId xmlns:p14="http://schemas.microsoft.com/office/powerpoint/2010/main" val="42377927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kern="1200" dirty="0" smtClean="0">
                <a:solidFill>
                  <a:schemeClr val="tx1"/>
                </a:solidFill>
                <a:effectLst/>
                <a:latin typeface="+mn-lt"/>
                <a:ea typeface="+mn-ea"/>
                <a:cs typeface="+mn-cs"/>
              </a:rPr>
              <a:t>Et levende og mangfoldig sentrum med et variert tilbud av møteplasser, handel, tjenester og kultur- og fritidsaktiviteter, er viktig for byenes og tettstedenes attraktivitet og konkurransekraft. Åpne og inkluderende fasader og aktive første-etasjer med publikumsrettet aktivitet og virksomhet, bidrar til gater og byrom der det kjennes tryggere og mer attraktivt å oppholde seg. Det kan gi positive utslag for aktivitetsnivået, særlig i mindre byer og tettsteder. </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Regjeringen har et klart mål om en mer bærekraftig by- og tettstedsutvikling med reduserte klimagassutslipp. Et tydelig avgrenset sentrum med boliger, arbeidsplasser, kulturtilbud, handel og andre publikumsrettede funksjoner understøtter utviklingen av kompakte byer og tettsteder med korte avstander. Det er i sin tur med på å redusere bilbehovet, og gjøre sentrumsområdene mer tilgjengelig for fotgjengere og syklister. </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En felles, helhetlig og langsiktig innsats mellom kommunen, private aktører og innbyggere er viktig for å lykkes med sentrumsarbeidet. Kommunene har en viktig rolle som planmyndighet, samfunnsutvikler og grunneier. Et forpliktende gårdeiersamarbeid styrker mulighetene for et godt samarbeid med kommunen.</a:t>
            </a:r>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25</a:t>
            </a:fld>
            <a:endParaRPr lang="nb-NO"/>
          </a:p>
        </p:txBody>
      </p:sp>
    </p:spTree>
    <p:extLst>
      <p:ext uri="{BB962C8B-B14F-4D97-AF65-F5344CB8AC3E}">
        <p14:creationId xmlns:p14="http://schemas.microsoft.com/office/powerpoint/2010/main" val="17681656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b-NO" sz="1200" kern="1200" dirty="0" smtClean="0">
                <a:solidFill>
                  <a:schemeClr val="tx1"/>
                </a:solidFill>
                <a:effectLst/>
                <a:latin typeface="+mn-lt"/>
                <a:ea typeface="+mn-ea"/>
                <a:cs typeface="+mn-cs"/>
              </a:rPr>
              <a:t>Vi har for tiden fem gjeldende statlige planretningslinjer. Det er retningslinjer for:</a:t>
            </a:r>
          </a:p>
          <a:p>
            <a:pPr marL="0" marR="0" lvl="0" indent="0" algn="l" defTabSz="914400" rtl="0" eaLnBrk="0" fontAlgn="base" latinLnBrk="0" hangingPunct="0">
              <a:lnSpc>
                <a:spcPct val="100000"/>
              </a:lnSpc>
              <a:spcBef>
                <a:spcPct val="30000"/>
              </a:spcBef>
              <a:spcAft>
                <a:spcPct val="0"/>
              </a:spcAft>
              <a:buClrTx/>
              <a:buSzTx/>
              <a:buFontTx/>
              <a:buNone/>
              <a:tabLst/>
              <a:defRPr/>
            </a:pPr>
            <a:r>
              <a:rPr lang="nb-NO" sz="1200" kern="1200" dirty="0" smtClean="0">
                <a:solidFill>
                  <a:schemeClr val="tx1"/>
                </a:solidFill>
                <a:effectLst/>
                <a:latin typeface="+mn-lt"/>
                <a:ea typeface="+mn-ea"/>
                <a:cs typeface="+mn-cs"/>
              </a:rPr>
              <a:t>Samordnet bolig-, areal-</a:t>
            </a:r>
            <a:r>
              <a:rPr lang="nb-NO" sz="1200" kern="1200" baseline="0" dirty="0" smtClean="0">
                <a:solidFill>
                  <a:schemeClr val="tx1"/>
                </a:solidFill>
                <a:effectLst/>
                <a:latin typeface="+mn-lt"/>
                <a:ea typeface="+mn-ea"/>
                <a:cs typeface="+mn-cs"/>
              </a:rPr>
              <a:t> og transportplanlegging.  </a:t>
            </a:r>
            <a:endParaRPr lang="nb-NO"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b-NO" sz="1200" kern="1200" dirty="0" smtClean="0">
                <a:solidFill>
                  <a:schemeClr val="tx1"/>
                </a:solidFill>
                <a:effectLst/>
                <a:latin typeface="+mn-lt"/>
                <a:ea typeface="+mn-ea"/>
                <a:cs typeface="+mn-cs"/>
              </a:rPr>
              <a:t>Vernede vassdrag</a:t>
            </a:r>
          </a:p>
          <a:p>
            <a:pPr marL="0" marR="0" lvl="0" indent="0" algn="l" defTabSz="914400" rtl="0" eaLnBrk="0" fontAlgn="base" latinLnBrk="0" hangingPunct="0">
              <a:lnSpc>
                <a:spcPct val="100000"/>
              </a:lnSpc>
              <a:spcBef>
                <a:spcPct val="30000"/>
              </a:spcBef>
              <a:spcAft>
                <a:spcPct val="0"/>
              </a:spcAft>
              <a:buClrTx/>
              <a:buSzTx/>
              <a:buFontTx/>
              <a:buNone/>
              <a:tabLst/>
              <a:defRPr/>
            </a:pPr>
            <a:r>
              <a:rPr lang="nb-NO" sz="1200" kern="1200" dirty="0" smtClean="0">
                <a:solidFill>
                  <a:schemeClr val="tx1"/>
                </a:solidFill>
                <a:effectLst/>
                <a:latin typeface="+mn-lt"/>
                <a:ea typeface="+mn-ea"/>
                <a:cs typeface="+mn-cs"/>
              </a:rPr>
              <a:t>Barn og planlegging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nb-NO" sz="1200" kern="1200" dirty="0" smtClean="0">
                <a:solidFill>
                  <a:schemeClr val="tx1"/>
                </a:solidFill>
                <a:effectLst/>
                <a:latin typeface="+mn-lt"/>
                <a:ea typeface="+mn-ea"/>
                <a:cs typeface="+mn-cs"/>
              </a:rPr>
              <a:t>Klima-</a:t>
            </a:r>
            <a:r>
              <a:rPr lang="nb-NO" sz="1200" kern="1200" baseline="0" dirty="0" smtClean="0">
                <a:solidFill>
                  <a:schemeClr val="tx1"/>
                </a:solidFill>
                <a:effectLst/>
                <a:latin typeface="+mn-lt"/>
                <a:ea typeface="+mn-ea"/>
                <a:cs typeface="+mn-cs"/>
              </a:rPr>
              <a:t> og energiplanlegging og klimatilpasning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nb-NO" sz="1200" kern="1200" baseline="0" dirty="0" smtClean="0">
                <a:solidFill>
                  <a:schemeClr val="tx1"/>
                </a:solidFill>
                <a:effectLst/>
                <a:latin typeface="+mn-lt"/>
                <a:ea typeface="+mn-ea"/>
                <a:cs typeface="+mn-cs"/>
              </a:rPr>
              <a:t>Differensiert </a:t>
            </a:r>
            <a:r>
              <a:rPr lang="nb-NO" sz="1200" kern="1200" dirty="0" smtClean="0">
                <a:solidFill>
                  <a:schemeClr val="tx1"/>
                </a:solidFill>
                <a:effectLst/>
                <a:latin typeface="+mn-lt"/>
                <a:ea typeface="+mn-ea"/>
                <a:cs typeface="+mn-cs"/>
              </a:rPr>
              <a:t>forvaltning av strandsonen langs sjøen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b-NO"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b-NO" sz="1200" kern="1200" dirty="0" smtClean="0">
                <a:solidFill>
                  <a:schemeClr val="tx1"/>
                </a:solidFill>
                <a:effectLst/>
                <a:latin typeface="+mn-lt"/>
                <a:ea typeface="+mn-ea"/>
                <a:cs typeface="+mn-cs"/>
              </a:rPr>
              <a:t>Det er for tiden ingen gjeldende statlige planbestemmelser. Det vurderes heller ingen nye.</a:t>
            </a:r>
          </a:p>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26</a:t>
            </a:fld>
            <a:endParaRPr lang="nb-NO"/>
          </a:p>
        </p:txBody>
      </p:sp>
    </p:spTree>
    <p:extLst>
      <p:ext uri="{BB962C8B-B14F-4D97-AF65-F5344CB8AC3E}">
        <p14:creationId xmlns:p14="http://schemas.microsoft.com/office/powerpoint/2010/main" val="1369215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Departementene</a:t>
            </a:r>
            <a:r>
              <a:rPr lang="nb-NO" baseline="0" dirty="0" smtClean="0"/>
              <a:t> planlegger to nye statlige planretningslinjer i perioden. Det er retningslinjer for:</a:t>
            </a:r>
          </a:p>
          <a:p>
            <a:r>
              <a:rPr lang="nb-NO" dirty="0" smtClean="0"/>
              <a:t>fjellområdene og for </a:t>
            </a:r>
          </a:p>
          <a:p>
            <a:r>
              <a:rPr lang="nb-NO" dirty="0" smtClean="0"/>
              <a:t>planlegging i sjøområder.</a:t>
            </a:r>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27</a:t>
            </a:fld>
            <a:endParaRPr lang="nb-NO"/>
          </a:p>
        </p:txBody>
      </p:sp>
    </p:spTree>
    <p:extLst>
      <p:ext uri="{BB962C8B-B14F-4D97-AF65-F5344CB8AC3E}">
        <p14:creationId xmlns:p14="http://schemas.microsoft.com/office/powerpoint/2010/main" val="2871193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28</a:t>
            </a:fld>
            <a:endParaRPr lang="nb-NO"/>
          </a:p>
        </p:txBody>
      </p:sp>
    </p:spTree>
    <p:extLst>
      <p:ext uri="{BB962C8B-B14F-4D97-AF65-F5344CB8AC3E}">
        <p14:creationId xmlns:p14="http://schemas.microsoft.com/office/powerpoint/2010/main" val="1982703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b-NO" sz="1200" kern="1200" dirty="0" smtClean="0">
                <a:solidFill>
                  <a:schemeClr val="tx1"/>
                </a:solidFill>
                <a:effectLst/>
                <a:latin typeface="+mn-lt"/>
                <a:ea typeface="+mn-ea"/>
                <a:cs typeface="+mn-cs"/>
              </a:rPr>
              <a:t>Planlegging er et effektivt og godt styringsverktøy for bærekraftig samfunnsutvikling og arealbruk. Fylkeskommunene og kommunene har fått økt handlingsrom og større ansvar for å sikre nasjonale og vesentlige regionale interesser i planleggingen. Regional og kommunal planlegging er viktig for å oppnå en mer bærekraftig, brukerorientert, effektiv og resultatorientert offentlig sektor. </a:t>
            </a:r>
          </a:p>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3</a:t>
            </a:fld>
            <a:endParaRPr lang="nb-NO"/>
          </a:p>
        </p:txBody>
      </p:sp>
    </p:spTree>
    <p:extLst>
      <p:ext uri="{BB962C8B-B14F-4D97-AF65-F5344CB8AC3E}">
        <p14:creationId xmlns:p14="http://schemas.microsoft.com/office/powerpoint/2010/main" val="640518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dirty="0" smtClean="0"/>
              <a:t>Evalueringer som er gjort både av KS og av Forskningsrådet viser at der er positive erfaringer med</a:t>
            </a:r>
            <a:r>
              <a:rPr lang="nb-NO" baseline="0" dirty="0" smtClean="0"/>
              <a:t> de n</a:t>
            </a:r>
            <a:r>
              <a:rPr lang="nb-NO" dirty="0" smtClean="0"/>
              <a:t>asjonale forventningene. De har betydning for den kommunale og regionale planleggingen, både for arbeidet med planstrategier og for oppfølgende planer. Det er nyttig med et kortfattet dokument som gjengir regjeringens viktigste prioriteringer på planområdet. Og dokumentet gir god oversikt over oppgaver regjeringen mener fylkeskommunene og kommunene bør ta opp i sin planlegging.</a:t>
            </a:r>
          </a:p>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4</a:t>
            </a:fld>
            <a:endParaRPr lang="nb-NO"/>
          </a:p>
        </p:txBody>
      </p:sp>
    </p:spTree>
    <p:extLst>
      <p:ext uri="{BB962C8B-B14F-4D97-AF65-F5344CB8AC3E}">
        <p14:creationId xmlns:p14="http://schemas.microsoft.com/office/powerpoint/2010/main" val="1856331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Nasjonale forventninger er en sammenstilling av gjeldende politikk som er relevant for kommunenes og fylkeskommunenes areal- og samfunnsplanlegging. Alle departementene har gitt innspill. Viktige grunnlagsdokumenter er Nasjonale forventninger 2014-2018 (som ble utarbeidet av denne regjeringen), Meld. St 18 (2016-2017) " Berekraftige byar og sterke distrikt" og regjeringsplattformen, sammen med gjeldende politikk fra alle de øvrige departementene og innspill fra eksterne aktører. Innspillsrunden fra de eksterne, understreket at nasjonale forventninger oppleves som et viktig virkemiddel for staten til å sende politiske signaler til kommuner og fylkeskommuner. </a:t>
            </a:r>
          </a:p>
          <a:p>
            <a:endParaRPr lang="nb-NO" dirty="0" smtClean="0"/>
          </a:p>
          <a:p>
            <a:endParaRPr lang="nb-NO" dirty="0" smtClean="0"/>
          </a:p>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5</a:t>
            </a:fld>
            <a:endParaRPr lang="nb-NO"/>
          </a:p>
        </p:txBody>
      </p:sp>
    </p:spTree>
    <p:extLst>
      <p:ext uri="{BB962C8B-B14F-4D97-AF65-F5344CB8AC3E}">
        <p14:creationId xmlns:p14="http://schemas.microsoft.com/office/powerpoint/2010/main" val="603079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Nasjonale forventninger har fire</a:t>
            </a:r>
            <a:r>
              <a:rPr lang="nb-NO" baseline="0" dirty="0" smtClean="0"/>
              <a:t> temaer:</a:t>
            </a:r>
          </a:p>
          <a:p>
            <a:pPr marL="171450" indent="-171450">
              <a:buFont typeface="Arial" panose="020B0604020202020204" pitchFamily="34" charset="0"/>
              <a:buChar char="•"/>
            </a:pPr>
            <a:r>
              <a:rPr lang="nb-NO" baseline="0" dirty="0" smtClean="0"/>
              <a:t>Planlegging</a:t>
            </a:r>
          </a:p>
          <a:p>
            <a:pPr marL="171450" indent="-171450">
              <a:buFont typeface="Arial" panose="020B0604020202020204" pitchFamily="34" charset="0"/>
              <a:buChar char="•"/>
            </a:pPr>
            <a:r>
              <a:rPr lang="nb-NO" baseline="0" dirty="0" smtClean="0"/>
              <a:t>Vekstkraft</a:t>
            </a:r>
          </a:p>
          <a:p>
            <a:pPr marL="171450" indent="-171450">
              <a:buFont typeface="Arial" panose="020B0604020202020204" pitchFamily="34" charset="0"/>
              <a:buChar char="•"/>
            </a:pPr>
            <a:r>
              <a:rPr lang="nb-NO" baseline="0" dirty="0" smtClean="0"/>
              <a:t>Areal- og transport</a:t>
            </a:r>
          </a:p>
          <a:p>
            <a:pPr marL="171450" indent="-171450">
              <a:buFont typeface="Arial" panose="020B0604020202020204" pitchFamily="34" charset="0"/>
              <a:buChar char="•"/>
            </a:pPr>
            <a:r>
              <a:rPr lang="nb-NO" baseline="0" dirty="0" smtClean="0"/>
              <a:t>Stedsutvikling </a:t>
            </a:r>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6</a:t>
            </a:fld>
            <a:endParaRPr lang="nb-NO"/>
          </a:p>
        </p:txBody>
      </p:sp>
    </p:spTree>
    <p:extLst>
      <p:ext uri="{BB962C8B-B14F-4D97-AF65-F5344CB8AC3E}">
        <p14:creationId xmlns:p14="http://schemas.microsoft.com/office/powerpoint/2010/main" val="2619277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Kapitlet om planlegging inneholder følgende viktige områder:</a:t>
            </a:r>
          </a:p>
          <a:p>
            <a:pPr marL="171450" indent="-171450">
              <a:buFont typeface="Arial" panose="020B0604020202020204" pitchFamily="34" charset="0"/>
              <a:buChar char="•"/>
            </a:pPr>
            <a:r>
              <a:rPr lang="nb-NO" dirty="0" smtClean="0"/>
              <a:t>FN17</a:t>
            </a:r>
          </a:p>
          <a:p>
            <a:pPr marL="171450" indent="-171450">
              <a:buFont typeface="Arial" panose="020B0604020202020204" pitchFamily="34" charset="0"/>
              <a:buChar char="•"/>
            </a:pPr>
            <a:r>
              <a:rPr lang="nb-NO" dirty="0" smtClean="0"/>
              <a:t>Tydelighet</a:t>
            </a:r>
          </a:p>
          <a:p>
            <a:pPr marL="171450" indent="-171450">
              <a:buFont typeface="Arial" panose="020B0604020202020204" pitchFamily="34" charset="0"/>
              <a:buChar char="•"/>
            </a:pPr>
            <a:r>
              <a:rPr lang="nb-NO" dirty="0" smtClean="0"/>
              <a:t>Effektivitet  i planprosesser og i arealplanleggingen</a:t>
            </a:r>
          </a:p>
          <a:p>
            <a:pPr marL="171450" indent="-171450">
              <a:buFont typeface="Arial" panose="020B0604020202020204" pitchFamily="34" charset="0"/>
              <a:buChar char="•"/>
            </a:pPr>
            <a:r>
              <a:rPr lang="nb-NO" dirty="0" smtClean="0"/>
              <a:t>Digitale verktøy</a:t>
            </a:r>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7</a:t>
            </a:fld>
            <a:endParaRPr lang="nb-NO"/>
          </a:p>
        </p:txBody>
      </p:sp>
    </p:spTree>
    <p:extLst>
      <p:ext uri="{BB962C8B-B14F-4D97-AF65-F5344CB8AC3E}">
        <p14:creationId xmlns:p14="http://schemas.microsoft.com/office/powerpoint/2010/main" val="1144125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kern="1200" dirty="0" smtClean="0">
                <a:solidFill>
                  <a:schemeClr val="tx1"/>
                </a:solidFill>
                <a:effectLst/>
                <a:latin typeface="+mn-lt"/>
                <a:ea typeface="+mn-ea"/>
                <a:cs typeface="+mn-cs"/>
              </a:rPr>
              <a:t>Fylkeskommuner og kommuner er nøkkelaktører for å oppnå en bærekraftig samfunnsutvikling og realisere bærekraftmålene i Norge. De er nærmest befolkningen, lokale bedrifter og organisasjoner. Samtidig er de ansvarlig for mye av den sosiale og fysiske infrastrukturen som påvirker befolkningens levekår og utviklingsmuligheter. Regjeringen legger vekt på at arbeidet med å realisere bærekraftmålene sikres bred forankring gjennom den regionale og kommunale planleggingen.</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Regjeringen vil bidra til kompetanseutvikling ved å formidle erfaringer fra arbeidet med bærekraftmålene til fylkeskommuner og kommuner. Det er viktig at fylkeskommunene og statlige myndigheter samarbeider om å bistå kommunene i arbeidet med å følge opp bærekraftmålene. Et bredt nettverk, som inkluderer bedrifter, andre kommuner og organisasjoner, kan bidra til læring og stimulere til felles innsats. Regjeringen vil også fortsette arbeidet med å utvikle indikatorer for alle bærekraftmålene. De må tilpasses regionale og lokale forhold, slik at fylkeskommuner og kommuner som ønsker det, kan måle effekten av egen innsats.</a:t>
            </a:r>
          </a:p>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8</a:t>
            </a:fld>
            <a:endParaRPr lang="nb-NO"/>
          </a:p>
        </p:txBody>
      </p:sp>
    </p:spTree>
    <p:extLst>
      <p:ext uri="{BB962C8B-B14F-4D97-AF65-F5344CB8AC3E}">
        <p14:creationId xmlns:p14="http://schemas.microsoft.com/office/powerpoint/2010/main" val="857790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kern="1200" dirty="0" smtClean="0">
                <a:solidFill>
                  <a:schemeClr val="tx1"/>
                </a:solidFill>
                <a:effectLst/>
                <a:latin typeface="+mn-lt"/>
                <a:ea typeface="+mn-ea"/>
                <a:cs typeface="+mn-cs"/>
              </a:rPr>
              <a:t>De regionale og kommunale planstrategiene gir politisk prioritering av planinnsatsen, og er viktige verktøy for å sikre en ressurseffektiv og målrettet planlegging. Kommuneplanens samfunnsdel gir retning til lokalsamfunnsutviklingen og bidrar til at nasjonale og regionale mål tilpasses lokale forhold. Konkretisering av planene skjer gjennom god kobling mellom planenes handlingsdel og økonomiplanleggingen. Det er der ansvar plasseres og planer sikres gjennomføring. </a:t>
            </a:r>
          </a:p>
          <a:p>
            <a:endParaRPr lang="nb-NO"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b-NO" sz="1200" kern="1200" dirty="0" smtClean="0">
                <a:solidFill>
                  <a:schemeClr val="tx1"/>
                </a:solidFill>
                <a:effectLst/>
                <a:latin typeface="+mn-lt"/>
                <a:ea typeface="+mn-ea"/>
                <a:cs typeface="+mn-cs"/>
              </a:rPr>
              <a:t>Regjeringen mener at en overordnet arealstrategi i kommuneplanens samfunnsdel kan gjøre arealplanene bedre tilpasset samfunnets behov og utfordringer. Den kan bidra til helhetlig avveining mellom nasjonal, regional og kommunal arealpolitikk. Arealstrategien gir langsiktig retning til kommunens areal- og ressursforvaltning. Det er viktig for å samordne bolig-, areal- og transportplanleggingen, fremme næringsutvikling, redusere klimagassutslippene, tilpasse samfunnet til klimaendringene, skape sosialt bærekraftige samfunn og redusere nedbygging av dyrka mark og natur. </a:t>
            </a:r>
          </a:p>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9</a:t>
            </a:fld>
            <a:endParaRPr lang="nb-NO"/>
          </a:p>
        </p:txBody>
      </p:sp>
    </p:spTree>
    <p:extLst>
      <p:ext uri="{BB962C8B-B14F-4D97-AF65-F5344CB8AC3E}">
        <p14:creationId xmlns:p14="http://schemas.microsoft.com/office/powerpoint/2010/main" val="23549667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okmål Startside Alt 1">
    <p:bg>
      <p:bgPr>
        <a:solidFill>
          <a:schemeClr val="bg2"/>
        </a:solidFill>
        <a:effectLst/>
      </p:bgPr>
    </p:bg>
    <p:spTree>
      <p:nvGrpSpPr>
        <p:cNvPr id="1" name=""/>
        <p:cNvGrpSpPr/>
        <p:nvPr/>
      </p:nvGrpSpPr>
      <p:grpSpPr>
        <a:xfrm>
          <a:off x="0" y="0"/>
          <a:ext cx="0" cy="0"/>
          <a:chOff x="0" y="0"/>
          <a:chExt cx="0" cy="0"/>
        </a:xfrm>
      </p:grpSpPr>
      <p:pic>
        <p:nvPicPr>
          <p:cNvPr id="9" name="Bild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75920" y="1347857"/>
            <a:ext cx="6816080" cy="5498652"/>
          </a:xfrm>
          <a:prstGeom prst="rect">
            <a:avLst/>
          </a:prstGeom>
        </p:spPr>
      </p:pic>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smtClean="0"/>
              <a:t>Bokmål </a:t>
            </a:r>
            <a:r>
              <a:rPr lang="nb-NO" sz="1200" dirty="0"/>
              <a:t>mal: </a:t>
            </a:r>
            <a:r>
              <a:rPr lang="nb-NO" sz="1200" dirty="0" smtClean="0"/>
              <a:t>Startside Alternativ 1</a:t>
            </a:r>
            <a:endParaRPr lang="nb-NO" sz="1200" dirty="0"/>
          </a:p>
        </p:txBody>
      </p:sp>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lassholder for tekst 34"/>
          <p:cNvSpPr>
            <a:spLocks noGrp="1"/>
          </p:cNvSpPr>
          <p:nvPr>
            <p:ph type="body" sz="quarter" idx="17" hasCustomPrompt="1"/>
          </p:nvPr>
        </p:nvSpPr>
        <p:spPr>
          <a:xfrm>
            <a:off x="1199456" y="2384593"/>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smtClean="0"/>
              <a:t>Navn Foredragsholder</a:t>
            </a:r>
          </a:p>
        </p:txBody>
      </p:sp>
      <p:sp>
        <p:nvSpPr>
          <p:cNvPr id="39" name="Plassholder for tekst 38"/>
          <p:cNvSpPr>
            <a:spLocks noGrp="1"/>
          </p:cNvSpPr>
          <p:nvPr>
            <p:ph type="body" sz="quarter" idx="18" hasCustomPrompt="1"/>
          </p:nvPr>
        </p:nvSpPr>
        <p:spPr>
          <a:xfrm>
            <a:off x="1199456" y="2744924"/>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smtClean="0"/>
              <a:t>Sted, dato</a:t>
            </a:r>
          </a:p>
        </p:txBody>
      </p:sp>
      <p:sp>
        <p:nvSpPr>
          <p:cNvPr id="11"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solidFill>
                  <a:schemeClr val="tx1"/>
                </a:solidFill>
              </a:defRPr>
            </a:lvl1pPr>
          </a:lstStyle>
          <a:p>
            <a:pPr lvl="0"/>
            <a:r>
              <a:rPr lang="nb-NO" dirty="0" smtClean="0"/>
              <a:t>Presentasjonstittel</a:t>
            </a:r>
          </a:p>
        </p:txBody>
      </p:sp>
      <p:pic>
        <p:nvPicPr>
          <p:cNvPr id="10" name="Bild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392" y="527251"/>
            <a:ext cx="298705" cy="362713"/>
          </a:xfrm>
          <a:prstGeom prst="rect">
            <a:avLst/>
          </a:prstGeom>
        </p:spPr>
      </p:pic>
      <p:sp>
        <p:nvSpPr>
          <p:cNvPr id="12" name="TekstSylinder 11"/>
          <p:cNvSpPr txBox="1"/>
          <p:nvPr userDrawn="1"/>
        </p:nvSpPr>
        <p:spPr>
          <a:xfrm>
            <a:off x="1111500" y="467147"/>
            <a:ext cx="4660464" cy="452432"/>
          </a:xfrm>
          <a:prstGeom prst="rect">
            <a:avLst/>
          </a:prstGeom>
          <a:noFill/>
        </p:spPr>
        <p:txBody>
          <a:bodyPr wrap="square" rtlCol="0">
            <a:spAutoFit/>
          </a:bodyPr>
          <a:lstStyle/>
          <a:p>
            <a:pPr>
              <a:lnSpc>
                <a:spcPct val="90000"/>
              </a:lnSpc>
            </a:pPr>
            <a:r>
              <a:rPr lang="nb-NO" sz="1300" noProof="0" dirty="0" smtClean="0"/>
              <a:t>Kommunal- og</a:t>
            </a:r>
            <a:br>
              <a:rPr lang="nb-NO" sz="1300" noProof="0" dirty="0" smtClean="0"/>
            </a:br>
            <a:r>
              <a:rPr lang="nb-NO" sz="1300" noProof="0" dirty="0" smtClean="0"/>
              <a:t>moderniseringsdepartementet</a:t>
            </a:r>
            <a:endParaRPr lang="nb-NO" sz="1300" noProof="0" dirty="0"/>
          </a:p>
        </p:txBody>
      </p:sp>
    </p:spTree>
    <p:extLst>
      <p:ext uri="{BB962C8B-B14F-4D97-AF65-F5344CB8AC3E}">
        <p14:creationId xmlns:p14="http://schemas.microsoft.com/office/powerpoint/2010/main" val="297553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kmål Tekst med liggende bilde">
    <p:spTree>
      <p:nvGrpSpPr>
        <p:cNvPr id="1" name=""/>
        <p:cNvGrpSpPr/>
        <p:nvPr/>
      </p:nvGrpSpPr>
      <p:grpSpPr>
        <a:xfrm>
          <a:off x="0" y="0"/>
          <a:ext cx="0" cy="0"/>
          <a:chOff x="0" y="0"/>
          <a:chExt cx="0" cy="0"/>
        </a:xfrm>
      </p:grpSpPr>
      <p:sp>
        <p:nvSpPr>
          <p:cNvPr id="5" name="TekstSylinder 4"/>
          <p:cNvSpPr txBox="1"/>
          <p:nvPr userDrawn="1"/>
        </p:nvSpPr>
        <p:spPr>
          <a:xfrm>
            <a:off x="-95251" y="-304800"/>
            <a:ext cx="10128251" cy="277812"/>
          </a:xfrm>
          <a:prstGeom prst="rect">
            <a:avLst/>
          </a:prstGeom>
          <a:noFill/>
        </p:spPr>
        <p:txBody>
          <a:bodyPr>
            <a:spAutoFit/>
          </a:bodyPr>
          <a:lstStyle/>
          <a:p>
            <a:pPr>
              <a:defRPr/>
            </a:pPr>
            <a:r>
              <a:rPr lang="nb-NO" sz="1200" dirty="0" smtClean="0"/>
              <a:t>Bokmål </a:t>
            </a:r>
            <a:r>
              <a:rPr lang="nb-NO" sz="1200" dirty="0"/>
              <a:t>mal: Tekst med liggende bilde</a:t>
            </a:r>
          </a:p>
        </p:txBody>
      </p:sp>
      <p:sp>
        <p:nvSpPr>
          <p:cNvPr id="2" name="Tittel 1"/>
          <p:cNvSpPr>
            <a:spLocks noGrp="1"/>
          </p:cNvSpPr>
          <p:nvPr>
            <p:ph type="title"/>
          </p:nvPr>
        </p:nvSpPr>
        <p:spPr>
          <a:xfrm>
            <a:off x="1198800" y="296652"/>
            <a:ext cx="9792000" cy="1143000"/>
          </a:xfrm>
        </p:spPr>
        <p:txBody>
          <a:bodyPr/>
          <a:lstStyle/>
          <a:p>
            <a:r>
              <a:rPr lang="nb-NO" noProof="0" smtClean="0"/>
              <a:t>Klikk for å redigere tittelstil</a:t>
            </a:r>
            <a:endParaRPr lang="nb-NO" dirty="0"/>
          </a:p>
        </p:txBody>
      </p:sp>
      <p:sp>
        <p:nvSpPr>
          <p:cNvPr id="3" name="Plassholder for innhold 2"/>
          <p:cNvSpPr>
            <a:spLocks noGrp="1"/>
          </p:cNvSpPr>
          <p:nvPr>
            <p:ph idx="1"/>
          </p:nvPr>
        </p:nvSpPr>
        <p:spPr>
          <a:xfrm>
            <a:off x="1198800" y="1592798"/>
            <a:ext cx="9792000" cy="2340258"/>
          </a:xfrm>
        </p:spPr>
        <p:txBody>
          <a:bodyPr/>
          <a:lstStyle/>
          <a:p>
            <a:pPr lvl="0"/>
            <a:r>
              <a:rPr lang="nb-NO" smtClean="0"/>
              <a:t>Rediger tekststiler i malen</a:t>
            </a:r>
          </a:p>
          <a:p>
            <a:pPr lvl="1"/>
            <a:r>
              <a:rPr lang="nb-NO" smtClean="0"/>
              <a:t>Andre nivå</a:t>
            </a:r>
          </a:p>
          <a:p>
            <a:pPr lvl="2"/>
            <a:r>
              <a:rPr lang="nb-NO" smtClean="0"/>
              <a:t>Tredje nivå</a:t>
            </a:r>
          </a:p>
        </p:txBody>
      </p:sp>
      <p:sp>
        <p:nvSpPr>
          <p:cNvPr id="8" name="Plassholder for bilde 7"/>
          <p:cNvSpPr>
            <a:spLocks noGrp="1"/>
          </p:cNvSpPr>
          <p:nvPr>
            <p:ph type="pic" sz="quarter" idx="13"/>
          </p:nvPr>
        </p:nvSpPr>
        <p:spPr>
          <a:xfrm>
            <a:off x="-1430" y="3967520"/>
            <a:ext cx="12192000" cy="215124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smtClean="0"/>
          </a:p>
        </p:txBody>
      </p:sp>
      <p:sp>
        <p:nvSpPr>
          <p:cNvPr id="9"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14. juni 2019</a:t>
            </a:fld>
            <a:endParaRPr lang="nb-NO" dirty="0"/>
          </a:p>
        </p:txBody>
      </p:sp>
      <p:sp>
        <p:nvSpPr>
          <p:cNvPr id="10"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smtClean="0"/>
              <a:t>Tittel på presentasjonen</a:t>
            </a:r>
            <a:endParaRPr lang="nb-NO" dirty="0"/>
          </a:p>
        </p:txBody>
      </p:sp>
      <p:sp>
        <p:nvSpPr>
          <p:cNvPr id="11"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kmål Tekst med utfallende bilde">
    <p:spTree>
      <p:nvGrpSpPr>
        <p:cNvPr id="1" name=""/>
        <p:cNvGrpSpPr/>
        <p:nvPr/>
      </p:nvGrpSpPr>
      <p:grpSpPr>
        <a:xfrm>
          <a:off x="0" y="0"/>
          <a:ext cx="0" cy="0"/>
          <a:chOff x="0" y="0"/>
          <a:chExt cx="0" cy="0"/>
        </a:xfrm>
      </p:grpSpPr>
      <p:sp>
        <p:nvSpPr>
          <p:cNvPr id="3" name="TekstSylinder 2"/>
          <p:cNvSpPr txBox="1"/>
          <p:nvPr userDrawn="1"/>
        </p:nvSpPr>
        <p:spPr>
          <a:xfrm>
            <a:off x="-95251" y="-304800"/>
            <a:ext cx="10128251" cy="277812"/>
          </a:xfrm>
          <a:prstGeom prst="rect">
            <a:avLst/>
          </a:prstGeom>
          <a:noFill/>
        </p:spPr>
        <p:txBody>
          <a:bodyPr>
            <a:spAutoFit/>
          </a:bodyPr>
          <a:lstStyle/>
          <a:p>
            <a:pPr>
              <a:defRPr/>
            </a:pPr>
            <a:r>
              <a:rPr lang="nb-NO" sz="1200" dirty="0" smtClean="0"/>
              <a:t>Bokmål </a:t>
            </a:r>
            <a:r>
              <a:rPr lang="nb-NO" sz="1200" dirty="0"/>
              <a:t>mal:1 utfallende bilde</a:t>
            </a:r>
          </a:p>
        </p:txBody>
      </p:sp>
      <p:sp>
        <p:nvSpPr>
          <p:cNvPr id="9" name="Plassholder for bilde 8"/>
          <p:cNvSpPr>
            <a:spLocks noGrp="1"/>
          </p:cNvSpPr>
          <p:nvPr>
            <p:ph type="pic" sz="quarter" idx="17" hasCustomPrompt="1"/>
          </p:nvPr>
        </p:nvSpPr>
        <p:spPr>
          <a:xfrm>
            <a:off x="0" y="1"/>
            <a:ext cx="12192000" cy="6117165"/>
          </a:xfrm>
          <a:solidFill>
            <a:schemeClr val="bg1">
              <a:lumMod val="95000"/>
            </a:schemeClr>
          </a:solidFill>
        </p:spPr>
        <p:txBody>
          <a:bodyPr/>
          <a:lstStyle>
            <a:lvl1pPr algn="ctr">
              <a:buNone/>
              <a:defRPr sz="1200">
                <a:solidFill>
                  <a:schemeClr val="bg1">
                    <a:lumMod val="50000"/>
                  </a:schemeClr>
                </a:solidFill>
              </a:defRPr>
            </a:lvl1pPr>
          </a:lstStyle>
          <a:p>
            <a:r>
              <a:rPr lang="nb-NO" dirty="0" smtClean="0"/>
              <a:t>Klikk ikonet for å legge til bilde</a:t>
            </a:r>
            <a:endParaRPr lang="nb-NO" dirty="0"/>
          </a:p>
        </p:txBody>
      </p:sp>
      <p:sp>
        <p:nvSpPr>
          <p:cNvPr id="7"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14. juni 2019</a:t>
            </a:fld>
            <a:endParaRPr lang="nb-NO" dirty="0"/>
          </a:p>
        </p:txBody>
      </p:sp>
      <p:sp>
        <p:nvSpPr>
          <p:cNvPr id="8"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smtClean="0"/>
              <a:t>Tittel på presentasjonen</a:t>
            </a:r>
            <a:endParaRPr lang="nb-NO" dirty="0"/>
          </a:p>
        </p:txBody>
      </p:sp>
      <p:sp>
        <p:nvSpPr>
          <p:cNvPr id="13"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kmål Diagram">
    <p:spTree>
      <p:nvGrpSpPr>
        <p:cNvPr id="1" name=""/>
        <p:cNvGrpSpPr/>
        <p:nvPr/>
      </p:nvGrpSpPr>
      <p:grpSpPr>
        <a:xfrm>
          <a:off x="0" y="0"/>
          <a:ext cx="0" cy="0"/>
          <a:chOff x="0" y="0"/>
          <a:chExt cx="0" cy="0"/>
        </a:xfrm>
      </p:grpSpPr>
      <p:sp>
        <p:nvSpPr>
          <p:cNvPr id="4" name="TekstSylinder 3"/>
          <p:cNvSpPr txBox="1"/>
          <p:nvPr userDrawn="1"/>
        </p:nvSpPr>
        <p:spPr>
          <a:xfrm>
            <a:off x="-95251" y="-304800"/>
            <a:ext cx="10128251" cy="277812"/>
          </a:xfrm>
          <a:prstGeom prst="rect">
            <a:avLst/>
          </a:prstGeom>
          <a:noFill/>
        </p:spPr>
        <p:txBody>
          <a:bodyPr>
            <a:spAutoFit/>
          </a:bodyPr>
          <a:lstStyle/>
          <a:p>
            <a:pPr>
              <a:defRPr/>
            </a:pPr>
            <a:r>
              <a:rPr lang="nb-NO" sz="1200" dirty="0" smtClean="0"/>
              <a:t>Bokmål </a:t>
            </a:r>
            <a:r>
              <a:rPr lang="nb-NO" sz="1200" dirty="0"/>
              <a:t>mal: Diagram</a:t>
            </a:r>
          </a:p>
        </p:txBody>
      </p:sp>
      <p:sp>
        <p:nvSpPr>
          <p:cNvPr id="2" name="Tittel 1"/>
          <p:cNvSpPr>
            <a:spLocks noGrp="1"/>
          </p:cNvSpPr>
          <p:nvPr>
            <p:ph type="title"/>
          </p:nvPr>
        </p:nvSpPr>
        <p:spPr>
          <a:xfrm>
            <a:off x="1198398" y="296863"/>
            <a:ext cx="9792000" cy="1143000"/>
          </a:xfrm>
        </p:spPr>
        <p:txBody>
          <a:bodyPr/>
          <a:lstStyle>
            <a:lvl1pPr>
              <a:defRPr>
                <a:solidFill>
                  <a:srgbClr val="000000"/>
                </a:solidFill>
              </a:defRPr>
            </a:lvl1pPr>
          </a:lstStyle>
          <a:p>
            <a:r>
              <a:rPr lang="nb-NO" smtClean="0"/>
              <a:t>Klikk for å redigere tittelstil</a:t>
            </a:r>
            <a:endParaRPr lang="nb-NO" dirty="0"/>
          </a:p>
        </p:txBody>
      </p:sp>
      <p:sp>
        <p:nvSpPr>
          <p:cNvPr id="9" name="Plassholder for diagram 8"/>
          <p:cNvSpPr>
            <a:spLocks noGrp="1"/>
          </p:cNvSpPr>
          <p:nvPr>
            <p:ph type="chart" sz="quarter" idx="13"/>
          </p:nvPr>
        </p:nvSpPr>
        <p:spPr>
          <a:xfrm>
            <a:off x="1198800" y="1592264"/>
            <a:ext cx="9792000" cy="4525766"/>
          </a:xfrm>
        </p:spPr>
        <p:txBody>
          <a:bodyPr/>
          <a:lstStyle>
            <a:lvl1pPr>
              <a:buNone/>
              <a:defRPr sz="2000">
                <a:solidFill>
                  <a:schemeClr val="bg1">
                    <a:lumMod val="50000"/>
                  </a:schemeClr>
                </a:solidFill>
              </a:defRPr>
            </a:lvl1pPr>
          </a:lstStyle>
          <a:p>
            <a:pPr lvl="0"/>
            <a:r>
              <a:rPr lang="nb-NO" noProof="0" smtClean="0"/>
              <a:t>Klikk ikonet for å legge til et diagram</a:t>
            </a:r>
            <a:endParaRPr lang="nb-NO" noProof="0" dirty="0"/>
          </a:p>
        </p:txBody>
      </p:sp>
      <p:sp>
        <p:nvSpPr>
          <p:cNvPr id="15" name="TekstSylinder 14"/>
          <p:cNvSpPr txBox="1"/>
          <p:nvPr userDrawn="1"/>
        </p:nvSpPr>
        <p:spPr>
          <a:xfrm>
            <a:off x="-2761191" y="4725144"/>
            <a:ext cx="2448984" cy="1200329"/>
          </a:xfrm>
          <a:prstGeom prst="rect">
            <a:avLst/>
          </a:prstGeom>
          <a:noFill/>
        </p:spPr>
        <p:txBody>
          <a:bodyPr>
            <a:spAutoFit/>
          </a:bodyPr>
          <a:lstStyle/>
          <a:p>
            <a:pPr>
              <a:defRPr/>
            </a:pPr>
            <a:r>
              <a:rPr lang="nb-NO" sz="1200" b="1" dirty="0"/>
              <a:t>Tips bunntekst:</a:t>
            </a:r>
          </a:p>
          <a:p>
            <a:pPr>
              <a:defRPr/>
            </a:pPr>
            <a:r>
              <a:rPr lang="nb-NO" sz="1200" b="1" dirty="0"/>
              <a:t>For </a:t>
            </a:r>
            <a:r>
              <a:rPr lang="nb-NO" sz="1200" b="1" dirty="0" smtClean="0"/>
              <a:t>å få sidenummer</a:t>
            </a:r>
            <a:r>
              <a:rPr lang="nb-NO" sz="1200" b="1" dirty="0"/>
              <a:t>, </a:t>
            </a:r>
            <a:r>
              <a:rPr lang="nb-NO" sz="1200" b="1" dirty="0" smtClean="0"/>
              <a:t>dato</a:t>
            </a:r>
            <a:r>
              <a:rPr lang="nb-NO" sz="1200" b="1" baseline="0" dirty="0" smtClean="0"/>
              <a:t> </a:t>
            </a:r>
            <a:r>
              <a:rPr lang="nb-NO" sz="1200" b="1" dirty="0" smtClean="0"/>
              <a:t>og tittel </a:t>
            </a:r>
            <a:r>
              <a:rPr lang="nb-NO" sz="1200" b="1" dirty="0"/>
              <a:t>på presentasjon:</a:t>
            </a:r>
          </a:p>
          <a:p>
            <a:pPr>
              <a:defRPr/>
            </a:pPr>
            <a:r>
              <a:rPr lang="nb-NO" sz="1200" dirty="0"/>
              <a:t>Klikk  på</a:t>
            </a:r>
          </a:p>
          <a:p>
            <a:pPr>
              <a:defRPr/>
            </a:pPr>
            <a:r>
              <a:rPr lang="nb-NO" sz="1200" dirty="0"/>
              <a:t>”Sett Inn” -&gt; Topp og </a:t>
            </a:r>
            <a:r>
              <a:rPr lang="nb-NO" sz="1200" dirty="0" smtClean="0"/>
              <a:t>bunntekst</a:t>
            </a:r>
          </a:p>
          <a:p>
            <a:pPr>
              <a:defRPr/>
            </a:pPr>
            <a:r>
              <a:rPr lang="nb-NO" sz="1200" baseline="0" dirty="0" smtClean="0"/>
              <a:t>- </a:t>
            </a:r>
            <a:r>
              <a:rPr lang="nb-NO" sz="1200" dirty="0" smtClean="0"/>
              <a:t>Huk </a:t>
            </a:r>
            <a:r>
              <a:rPr lang="nb-NO" sz="1200" dirty="0"/>
              <a:t>av for ønsket tekst.</a:t>
            </a:r>
          </a:p>
        </p:txBody>
      </p:sp>
      <p:cxnSp>
        <p:nvCxnSpPr>
          <p:cNvPr id="16" name="Vinkel 15"/>
          <p:cNvCxnSpPr/>
          <p:nvPr userDrawn="1"/>
        </p:nvCxnSpPr>
        <p:spPr>
          <a:xfrm>
            <a:off x="-1536699" y="5984875"/>
            <a:ext cx="1104900" cy="647700"/>
          </a:xfrm>
          <a:prstGeom prst="bentConnector3">
            <a:avLst>
              <a:gd name="adj1" fmla="val 50000"/>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14. juni 2019</a:t>
            </a:fld>
            <a:endParaRPr lang="nb-NO" dirty="0"/>
          </a:p>
        </p:txBody>
      </p:sp>
      <p:sp>
        <p:nvSpPr>
          <p:cNvPr id="14"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smtClean="0"/>
              <a:t>Tittel på presentasjonen</a:t>
            </a:r>
            <a:endParaRPr lang="nb-NO" dirty="0"/>
          </a:p>
        </p:txBody>
      </p:sp>
      <p:sp>
        <p:nvSpPr>
          <p:cNvPr id="17"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kmål Tabell">
    <p:spTree>
      <p:nvGrpSpPr>
        <p:cNvPr id="1" name=""/>
        <p:cNvGrpSpPr/>
        <p:nvPr/>
      </p:nvGrpSpPr>
      <p:grpSpPr>
        <a:xfrm>
          <a:off x="0" y="0"/>
          <a:ext cx="0" cy="0"/>
          <a:chOff x="0" y="0"/>
          <a:chExt cx="0" cy="0"/>
        </a:xfrm>
      </p:grpSpPr>
      <p:sp>
        <p:nvSpPr>
          <p:cNvPr id="4" name="TekstSylinder 3"/>
          <p:cNvSpPr txBox="1"/>
          <p:nvPr userDrawn="1"/>
        </p:nvSpPr>
        <p:spPr>
          <a:xfrm>
            <a:off x="-95251" y="-304800"/>
            <a:ext cx="10128251" cy="277812"/>
          </a:xfrm>
          <a:prstGeom prst="rect">
            <a:avLst/>
          </a:prstGeom>
          <a:noFill/>
        </p:spPr>
        <p:txBody>
          <a:bodyPr>
            <a:spAutoFit/>
          </a:bodyPr>
          <a:lstStyle/>
          <a:p>
            <a:pPr>
              <a:defRPr/>
            </a:pPr>
            <a:r>
              <a:rPr lang="nb-NO" sz="1200" dirty="0" smtClean="0"/>
              <a:t>Bokmål </a:t>
            </a:r>
            <a:r>
              <a:rPr lang="nb-NO" sz="1200" dirty="0"/>
              <a:t>mal: Tabell</a:t>
            </a:r>
          </a:p>
        </p:txBody>
      </p:sp>
      <p:sp>
        <p:nvSpPr>
          <p:cNvPr id="2" name="Tittel 1"/>
          <p:cNvSpPr>
            <a:spLocks noGrp="1"/>
          </p:cNvSpPr>
          <p:nvPr>
            <p:ph type="title"/>
          </p:nvPr>
        </p:nvSpPr>
        <p:spPr>
          <a:xfrm>
            <a:off x="1198800" y="296863"/>
            <a:ext cx="9792000" cy="1143000"/>
          </a:xfrm>
        </p:spPr>
        <p:txBody>
          <a:bodyPr/>
          <a:lstStyle>
            <a:lvl1pPr>
              <a:defRPr>
                <a:solidFill>
                  <a:schemeClr val="tx1"/>
                </a:solidFill>
              </a:defRPr>
            </a:lvl1pPr>
          </a:lstStyle>
          <a:p>
            <a:r>
              <a:rPr lang="nb-NO" smtClean="0"/>
              <a:t>Klikk for å redigere tittelstil</a:t>
            </a:r>
            <a:endParaRPr lang="nb-NO" dirty="0"/>
          </a:p>
        </p:txBody>
      </p:sp>
      <p:sp>
        <p:nvSpPr>
          <p:cNvPr id="10" name="Plassholder for tabell 9"/>
          <p:cNvSpPr>
            <a:spLocks noGrp="1"/>
          </p:cNvSpPr>
          <p:nvPr>
            <p:ph type="tbl" sz="quarter" idx="13"/>
          </p:nvPr>
        </p:nvSpPr>
        <p:spPr>
          <a:xfrm>
            <a:off x="1198800" y="1592264"/>
            <a:ext cx="9792000" cy="4525766"/>
          </a:xfrm>
        </p:spPr>
        <p:txBody>
          <a:bodyPr/>
          <a:lstStyle>
            <a:lvl1pPr>
              <a:buNone/>
              <a:defRPr sz="2000">
                <a:solidFill>
                  <a:schemeClr val="bg1">
                    <a:lumMod val="50000"/>
                  </a:schemeClr>
                </a:solidFill>
              </a:defRPr>
            </a:lvl1pPr>
          </a:lstStyle>
          <a:p>
            <a:pPr lvl="0"/>
            <a:r>
              <a:rPr lang="nb-NO" noProof="0" smtClean="0"/>
              <a:t>Klikk ikonet for å legge til en tabell</a:t>
            </a:r>
            <a:endParaRPr lang="nb-NO" noProof="0" dirty="0"/>
          </a:p>
        </p:txBody>
      </p:sp>
      <p:sp>
        <p:nvSpPr>
          <p:cNvPr id="8"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14. juni 2019</a:t>
            </a:fld>
            <a:endParaRPr lang="nb-NO" dirty="0"/>
          </a:p>
        </p:txBody>
      </p:sp>
      <p:sp>
        <p:nvSpPr>
          <p:cNvPr id="13"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smtClean="0"/>
              <a:t>Tittel på presentasjonen</a:t>
            </a:r>
            <a:endParaRPr lang="nb-NO" dirty="0"/>
          </a:p>
        </p:txBody>
      </p:sp>
      <p:sp>
        <p:nvSpPr>
          <p:cNvPr id="14"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Bokmål To innholdsdeler">
    <p:spTree>
      <p:nvGrpSpPr>
        <p:cNvPr id="1" name=""/>
        <p:cNvGrpSpPr/>
        <p:nvPr/>
      </p:nvGrpSpPr>
      <p:grpSpPr>
        <a:xfrm>
          <a:off x="0" y="0"/>
          <a:ext cx="0" cy="0"/>
          <a:chOff x="0" y="0"/>
          <a:chExt cx="0" cy="0"/>
        </a:xfrm>
      </p:grpSpPr>
      <p:sp>
        <p:nvSpPr>
          <p:cNvPr id="5" name="TekstSylinder 4"/>
          <p:cNvSpPr txBox="1"/>
          <p:nvPr userDrawn="1"/>
        </p:nvSpPr>
        <p:spPr>
          <a:xfrm>
            <a:off x="-95251" y="-304800"/>
            <a:ext cx="10128251" cy="277812"/>
          </a:xfrm>
          <a:prstGeom prst="rect">
            <a:avLst/>
          </a:prstGeom>
          <a:noFill/>
        </p:spPr>
        <p:txBody>
          <a:bodyPr>
            <a:spAutoFit/>
          </a:bodyPr>
          <a:lstStyle/>
          <a:p>
            <a:pPr>
              <a:defRPr/>
            </a:pPr>
            <a:r>
              <a:rPr lang="nb-NO" sz="1200" dirty="0" smtClean="0"/>
              <a:t>Bokmål </a:t>
            </a:r>
            <a:r>
              <a:rPr lang="nb-NO" sz="1200" dirty="0"/>
              <a:t>mal: To innholdsdeler - Sammenlikning</a:t>
            </a:r>
          </a:p>
        </p:txBody>
      </p:sp>
      <p:sp>
        <p:nvSpPr>
          <p:cNvPr id="2" name="Tittel 1"/>
          <p:cNvSpPr>
            <a:spLocks noGrp="1"/>
          </p:cNvSpPr>
          <p:nvPr>
            <p:ph type="title"/>
          </p:nvPr>
        </p:nvSpPr>
        <p:spPr>
          <a:xfrm>
            <a:off x="1198398" y="296863"/>
            <a:ext cx="9792000" cy="1143000"/>
          </a:xfrm>
        </p:spPr>
        <p:txBody>
          <a:bodyPr/>
          <a:lstStyle>
            <a:lvl1pPr>
              <a:defRPr>
                <a:solidFill>
                  <a:schemeClr val="tx1"/>
                </a:solidFill>
              </a:defRPr>
            </a:lvl1pPr>
          </a:lstStyle>
          <a:p>
            <a:r>
              <a:rPr lang="nb-NO" smtClean="0"/>
              <a:t>Klikk for å redigere tittelstil</a:t>
            </a:r>
            <a:endParaRPr lang="nb-NO" dirty="0"/>
          </a:p>
        </p:txBody>
      </p:sp>
      <p:sp>
        <p:nvSpPr>
          <p:cNvPr id="3" name="Plassholder for innhold 2"/>
          <p:cNvSpPr>
            <a:spLocks noGrp="1"/>
          </p:cNvSpPr>
          <p:nvPr>
            <p:ph sz="half" idx="1"/>
          </p:nvPr>
        </p:nvSpPr>
        <p:spPr>
          <a:xfrm>
            <a:off x="1198800" y="1591399"/>
            <a:ext cx="48600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Rediger tekststiler i malen</a:t>
            </a:r>
          </a:p>
          <a:p>
            <a:pPr lvl="1"/>
            <a:r>
              <a:rPr lang="nb-NO" smtClean="0"/>
              <a:t>Andre nivå</a:t>
            </a:r>
          </a:p>
          <a:p>
            <a:pPr lvl="2"/>
            <a:r>
              <a:rPr lang="nb-NO" smtClean="0"/>
              <a:t>Tredje nivå</a:t>
            </a:r>
          </a:p>
        </p:txBody>
      </p:sp>
      <p:sp>
        <p:nvSpPr>
          <p:cNvPr id="4" name="Plassholder for innhold 3"/>
          <p:cNvSpPr>
            <a:spLocks noGrp="1"/>
          </p:cNvSpPr>
          <p:nvPr>
            <p:ph sz="half" idx="2"/>
          </p:nvPr>
        </p:nvSpPr>
        <p:spPr>
          <a:xfrm>
            <a:off x="6197600" y="1591399"/>
            <a:ext cx="47880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Rediger tekststiler i malen</a:t>
            </a:r>
          </a:p>
          <a:p>
            <a:pPr lvl="1"/>
            <a:r>
              <a:rPr lang="nb-NO" smtClean="0"/>
              <a:t>Andre nivå</a:t>
            </a:r>
          </a:p>
          <a:p>
            <a:pPr lvl="2"/>
            <a:r>
              <a:rPr lang="nb-NO" smtClean="0"/>
              <a:t>Tredje nivå</a:t>
            </a:r>
          </a:p>
        </p:txBody>
      </p:sp>
      <p:sp>
        <p:nvSpPr>
          <p:cNvPr id="13" name="Plassholder for dato 3"/>
          <p:cNvSpPr>
            <a:spLocks noGrp="1"/>
          </p:cNvSpPr>
          <p:nvPr>
            <p:ph type="dt" sz="half" idx="10"/>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14. juni 2019</a:t>
            </a:fld>
            <a:endParaRPr lang="nb-NO" dirty="0"/>
          </a:p>
        </p:txBody>
      </p:sp>
      <p:sp>
        <p:nvSpPr>
          <p:cNvPr id="14"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smtClean="0"/>
              <a:t>Tittel på presentasjonen</a:t>
            </a:r>
            <a:endParaRPr lang="nb-NO" dirty="0"/>
          </a:p>
        </p:txBody>
      </p:sp>
      <p:sp>
        <p:nvSpPr>
          <p:cNvPr id="15"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okmål Sluttside Alt 2">
    <p:bg>
      <p:bgPr>
        <a:solidFill>
          <a:schemeClr val="bg2"/>
        </a:solidFill>
        <a:effectLst/>
      </p:bgPr>
    </p:bg>
    <p:spTree>
      <p:nvGrpSpPr>
        <p:cNvPr id="1" name=""/>
        <p:cNvGrpSpPr/>
        <p:nvPr/>
      </p:nvGrpSpPr>
      <p:grpSpPr>
        <a:xfrm>
          <a:off x="0" y="0"/>
          <a:ext cx="0" cy="0"/>
          <a:chOff x="0" y="0"/>
          <a:chExt cx="0" cy="0"/>
        </a:xfrm>
      </p:grpSpPr>
      <p:pic>
        <p:nvPicPr>
          <p:cNvPr id="12" name="Bild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75920" y="1347857"/>
            <a:ext cx="6816080" cy="5498652"/>
          </a:xfrm>
          <a:prstGeom prst="rect">
            <a:avLst/>
          </a:prstGeom>
        </p:spPr>
      </p:pic>
      <p:sp>
        <p:nvSpPr>
          <p:cNvPr id="8" name="TekstSylinder 7"/>
          <p:cNvSpPr txBox="1"/>
          <p:nvPr userDrawn="1"/>
        </p:nvSpPr>
        <p:spPr>
          <a:xfrm>
            <a:off x="1" y="-268288"/>
            <a:ext cx="3983567" cy="276999"/>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nb-NO" sz="1200" dirty="0" smtClean="0"/>
              <a:t>Bokmål </a:t>
            </a:r>
            <a:r>
              <a:rPr lang="nb-NO" sz="1200" dirty="0"/>
              <a:t>mal: </a:t>
            </a:r>
            <a:r>
              <a:rPr lang="nb-NO" sz="1200" dirty="0" smtClean="0"/>
              <a:t>Sluttside Alternativ</a:t>
            </a:r>
            <a:r>
              <a:rPr lang="nb-NO" sz="1200" baseline="0" dirty="0" smtClean="0"/>
              <a:t> 1</a:t>
            </a:r>
            <a:endParaRPr lang="nb-NO" sz="1200" dirty="0" smtClean="0"/>
          </a:p>
        </p:txBody>
      </p:sp>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lassholder for tekst 34"/>
          <p:cNvSpPr>
            <a:spLocks noGrp="1"/>
          </p:cNvSpPr>
          <p:nvPr>
            <p:ph type="body" sz="quarter" idx="17" hasCustomPrompt="1"/>
          </p:nvPr>
        </p:nvSpPr>
        <p:spPr>
          <a:xfrm>
            <a:off x="1199456" y="2384592"/>
            <a:ext cx="9792000" cy="871303"/>
          </a:xfrm>
        </p:spPr>
        <p:txBody>
          <a:bodyPr lIns="0" anchor="t" anchorCtr="0"/>
          <a:lstStyle>
            <a:lvl1pPr marL="0" indent="0">
              <a:buNone/>
              <a:defRPr sz="1400">
                <a:latin typeface="Arial" panose="020B0604020202020204" pitchFamily="34" charset="0"/>
                <a:cs typeface="Arial" panose="020B0604020202020204" pitchFamily="34" charset="0"/>
              </a:defRPr>
            </a:lvl1pPr>
          </a:lstStyle>
          <a:p>
            <a:pPr lvl="0"/>
            <a:r>
              <a:rPr lang="nb-NO" dirty="0" smtClean="0"/>
              <a:t>Bildekreditering: Slide X: </a:t>
            </a:r>
            <a:r>
              <a:rPr lang="nb-NO" sz="1300" dirty="0" smtClean="0"/>
              <a:t>© </a:t>
            </a:r>
            <a:r>
              <a:rPr lang="nb-NO" dirty="0" smtClean="0"/>
              <a:t>Fotografens navn, Bildebyrå</a:t>
            </a:r>
          </a:p>
        </p:txBody>
      </p:sp>
      <p:sp>
        <p:nvSpPr>
          <p:cNvPr id="13"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solidFill>
                  <a:srgbClr val="000000"/>
                </a:solidFill>
              </a:defRPr>
            </a:lvl1pPr>
          </a:lstStyle>
          <a:p>
            <a:pPr lvl="0"/>
            <a:r>
              <a:rPr lang="nb-NO" dirty="0" smtClean="0"/>
              <a:t>Takk for oppmerksomheten!</a:t>
            </a:r>
          </a:p>
        </p:txBody>
      </p:sp>
      <p:pic>
        <p:nvPicPr>
          <p:cNvPr id="10" name="Bild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392" y="527251"/>
            <a:ext cx="298705" cy="362713"/>
          </a:xfrm>
          <a:prstGeom prst="rect">
            <a:avLst/>
          </a:prstGeom>
        </p:spPr>
      </p:pic>
      <p:sp>
        <p:nvSpPr>
          <p:cNvPr id="11" name="TekstSylinder 10"/>
          <p:cNvSpPr txBox="1"/>
          <p:nvPr userDrawn="1"/>
        </p:nvSpPr>
        <p:spPr>
          <a:xfrm>
            <a:off x="1111500" y="467147"/>
            <a:ext cx="4660464" cy="452432"/>
          </a:xfrm>
          <a:prstGeom prst="rect">
            <a:avLst/>
          </a:prstGeom>
          <a:noFill/>
        </p:spPr>
        <p:txBody>
          <a:bodyPr wrap="square" rtlCol="0">
            <a:spAutoFit/>
          </a:bodyPr>
          <a:lstStyle/>
          <a:p>
            <a:pPr>
              <a:lnSpc>
                <a:spcPct val="90000"/>
              </a:lnSpc>
            </a:pPr>
            <a:r>
              <a:rPr lang="nb-NO" sz="1300" noProof="0" dirty="0" smtClean="0"/>
              <a:t>Kommunal- og</a:t>
            </a:r>
            <a:br>
              <a:rPr lang="nb-NO" sz="1300" noProof="0" dirty="0" smtClean="0"/>
            </a:br>
            <a:r>
              <a:rPr lang="nb-NO" sz="1300" noProof="0" dirty="0" smtClean="0"/>
              <a:t>moderniseringsdepartementet</a:t>
            </a:r>
            <a:endParaRPr lang="nb-NO" sz="1300" noProof="0" dirty="0"/>
          </a:p>
        </p:txBody>
      </p:sp>
    </p:spTree>
    <p:extLst>
      <p:ext uri="{BB962C8B-B14F-4D97-AF65-F5344CB8AC3E}">
        <p14:creationId xmlns:p14="http://schemas.microsoft.com/office/powerpoint/2010/main" val="2610507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okmålk Sluttside Alt 2">
    <p:bg>
      <p:bgPr>
        <a:gradFill>
          <a:gsLst>
            <a:gs pos="20000">
              <a:schemeClr val="bg2"/>
            </a:gs>
            <a:gs pos="83000">
              <a:schemeClr val="tx2"/>
            </a:gs>
          </a:gsLst>
          <a:lin ang="3900000" scaled="0"/>
        </a:gradFill>
        <a:effectLst/>
      </p:bgPr>
    </p:bg>
    <p:spTree>
      <p:nvGrpSpPr>
        <p:cNvPr id="1" name=""/>
        <p:cNvGrpSpPr/>
        <p:nvPr/>
      </p:nvGrpSpPr>
      <p:grpSpPr>
        <a:xfrm>
          <a:off x="0" y="0"/>
          <a:ext cx="0" cy="0"/>
          <a:chOff x="0" y="0"/>
          <a:chExt cx="0" cy="0"/>
        </a:xfrm>
      </p:grpSpPr>
      <p:pic>
        <p:nvPicPr>
          <p:cNvPr id="9" name="Bild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75920" y="1369497"/>
            <a:ext cx="6816080" cy="5469514"/>
          </a:xfrm>
          <a:prstGeom prst="rect">
            <a:avLst/>
          </a:prstGeom>
        </p:spPr>
      </p:pic>
      <p:sp>
        <p:nvSpPr>
          <p:cNvPr id="8" name="TekstSylinder 7"/>
          <p:cNvSpPr txBox="1"/>
          <p:nvPr userDrawn="1"/>
        </p:nvSpPr>
        <p:spPr>
          <a:xfrm>
            <a:off x="1" y="-268288"/>
            <a:ext cx="3983567" cy="276999"/>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nb-NO" sz="1200" dirty="0" smtClean="0"/>
              <a:t>Bokmål </a:t>
            </a:r>
            <a:r>
              <a:rPr lang="nb-NO" sz="1200" dirty="0"/>
              <a:t>mal: </a:t>
            </a:r>
            <a:r>
              <a:rPr lang="nb-NO" sz="1200" dirty="0" smtClean="0"/>
              <a:t>Sluttside Alternativ</a:t>
            </a:r>
            <a:r>
              <a:rPr lang="nb-NO" sz="1200" baseline="0" dirty="0" smtClean="0"/>
              <a:t> 2</a:t>
            </a:r>
            <a:r>
              <a:rPr lang="nb-NO" sz="1200" dirty="0" smtClean="0"/>
              <a:t> </a:t>
            </a:r>
            <a:endParaRPr lang="nb-NO" sz="1200" dirty="0"/>
          </a:p>
        </p:txBody>
      </p:sp>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lassholder for tekst 34"/>
          <p:cNvSpPr>
            <a:spLocks noGrp="1"/>
          </p:cNvSpPr>
          <p:nvPr>
            <p:ph type="body" sz="quarter" idx="17" hasCustomPrompt="1"/>
          </p:nvPr>
        </p:nvSpPr>
        <p:spPr>
          <a:xfrm>
            <a:off x="1199456" y="2384592"/>
            <a:ext cx="9792000" cy="871303"/>
          </a:xfrm>
        </p:spPr>
        <p:txBody>
          <a:bodyPr lIns="0" anchor="t" anchorCtr="0"/>
          <a:lstStyle>
            <a:lvl1pPr marL="0" indent="0">
              <a:buNone/>
              <a:defRPr sz="1400">
                <a:latin typeface="Arial" panose="020B0604020202020204" pitchFamily="34" charset="0"/>
                <a:cs typeface="Arial" panose="020B0604020202020204" pitchFamily="34" charset="0"/>
              </a:defRPr>
            </a:lvl1pPr>
          </a:lstStyle>
          <a:p>
            <a:pPr lvl="0"/>
            <a:r>
              <a:rPr lang="nb-NO" dirty="0" smtClean="0"/>
              <a:t>Bildekreditering: Slide X: </a:t>
            </a:r>
            <a:r>
              <a:rPr lang="nb-NO" sz="1300" dirty="0" smtClean="0"/>
              <a:t>© </a:t>
            </a:r>
            <a:r>
              <a:rPr lang="nb-NO" dirty="0" smtClean="0"/>
              <a:t>Fotografens navn, Bildebyrå</a:t>
            </a:r>
          </a:p>
        </p:txBody>
      </p:sp>
      <p:sp>
        <p:nvSpPr>
          <p:cNvPr id="13"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solidFill>
                  <a:srgbClr val="000000"/>
                </a:solidFill>
              </a:defRPr>
            </a:lvl1pPr>
          </a:lstStyle>
          <a:p>
            <a:pPr lvl="0"/>
            <a:r>
              <a:rPr lang="nb-NO" dirty="0" smtClean="0"/>
              <a:t>Takk for oppmerksomheten!</a:t>
            </a:r>
          </a:p>
        </p:txBody>
      </p:sp>
      <p:pic>
        <p:nvPicPr>
          <p:cNvPr id="10" name="Bild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392" y="527251"/>
            <a:ext cx="298705" cy="362713"/>
          </a:xfrm>
          <a:prstGeom prst="rect">
            <a:avLst/>
          </a:prstGeom>
        </p:spPr>
      </p:pic>
      <p:sp>
        <p:nvSpPr>
          <p:cNvPr id="11" name="TekstSylinder 10"/>
          <p:cNvSpPr txBox="1"/>
          <p:nvPr userDrawn="1"/>
        </p:nvSpPr>
        <p:spPr>
          <a:xfrm>
            <a:off x="1111500" y="467147"/>
            <a:ext cx="4660464" cy="452432"/>
          </a:xfrm>
          <a:prstGeom prst="rect">
            <a:avLst/>
          </a:prstGeom>
          <a:noFill/>
        </p:spPr>
        <p:txBody>
          <a:bodyPr wrap="square" rtlCol="0">
            <a:spAutoFit/>
          </a:bodyPr>
          <a:lstStyle/>
          <a:p>
            <a:pPr>
              <a:lnSpc>
                <a:spcPct val="90000"/>
              </a:lnSpc>
            </a:pPr>
            <a:r>
              <a:rPr lang="nb-NO" sz="1300" noProof="0" dirty="0" smtClean="0"/>
              <a:t>Kommunal- og</a:t>
            </a:r>
            <a:br>
              <a:rPr lang="nb-NO" sz="1300" noProof="0" dirty="0" smtClean="0"/>
            </a:br>
            <a:r>
              <a:rPr lang="nb-NO" sz="1300" noProof="0" dirty="0" smtClean="0"/>
              <a:t>moderniseringsdepartementet</a:t>
            </a:r>
            <a:endParaRPr lang="nb-NO" sz="1300" noProof="0" dirty="0"/>
          </a:p>
        </p:txBody>
      </p:sp>
    </p:spTree>
    <p:extLst>
      <p:ext uri="{BB962C8B-B14F-4D97-AF65-F5344CB8AC3E}">
        <p14:creationId xmlns:p14="http://schemas.microsoft.com/office/powerpoint/2010/main" val="129037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tel og tabell">
    <p:spTree>
      <p:nvGrpSpPr>
        <p:cNvPr id="1" name=""/>
        <p:cNvGrpSpPr/>
        <p:nvPr/>
      </p:nvGrpSpPr>
      <p:grpSpPr>
        <a:xfrm>
          <a:off x="0" y="0"/>
          <a:ext cx="0" cy="0"/>
          <a:chOff x="0" y="0"/>
          <a:chExt cx="0" cy="0"/>
        </a:xfrm>
      </p:grpSpPr>
      <p:sp>
        <p:nvSpPr>
          <p:cNvPr id="2" name="Tittel 1"/>
          <p:cNvSpPr>
            <a:spLocks noGrp="1"/>
          </p:cNvSpPr>
          <p:nvPr>
            <p:ph type="title"/>
          </p:nvPr>
        </p:nvSpPr>
        <p:spPr>
          <a:xfrm>
            <a:off x="1545167" y="1066800"/>
            <a:ext cx="8580967" cy="533400"/>
          </a:xfrm>
        </p:spPr>
        <p:txBody>
          <a:bodyPr/>
          <a:lstStyle/>
          <a:p>
            <a:r>
              <a:rPr lang="nb-NO" smtClean="0"/>
              <a:t>Klikk for å redigere tittelstil</a:t>
            </a:r>
            <a:endParaRPr lang="nb-NO"/>
          </a:p>
        </p:txBody>
      </p:sp>
      <p:sp>
        <p:nvSpPr>
          <p:cNvPr id="3" name="Plassholder for tabell 2"/>
          <p:cNvSpPr>
            <a:spLocks noGrp="1"/>
          </p:cNvSpPr>
          <p:nvPr>
            <p:ph type="tbl" idx="1"/>
          </p:nvPr>
        </p:nvSpPr>
        <p:spPr>
          <a:xfrm>
            <a:off x="1511301" y="1838325"/>
            <a:ext cx="8648700" cy="4114800"/>
          </a:xfrm>
        </p:spPr>
        <p:txBody>
          <a:bodyPr/>
          <a:lstStyle/>
          <a:p>
            <a:pPr lvl="0"/>
            <a:endParaRPr lang="nb-NO" noProof="0"/>
          </a:p>
        </p:txBody>
      </p:sp>
    </p:spTree>
    <p:extLst>
      <p:ext uri="{BB962C8B-B14F-4D97-AF65-F5344CB8AC3E}">
        <p14:creationId xmlns:p14="http://schemas.microsoft.com/office/powerpoint/2010/main" val="590742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okmål Startside Alt 2">
    <p:bg>
      <p:bgPr>
        <a:gradFill>
          <a:gsLst>
            <a:gs pos="20000">
              <a:schemeClr val="bg2"/>
            </a:gs>
            <a:gs pos="83000">
              <a:schemeClr val="tx2"/>
            </a:gs>
          </a:gsLst>
          <a:lin ang="3900000" scaled="0"/>
        </a:gradFill>
        <a:effectLst/>
      </p:bgPr>
    </p:bg>
    <p:spTree>
      <p:nvGrpSpPr>
        <p:cNvPr id="1" name=""/>
        <p:cNvGrpSpPr/>
        <p:nvPr/>
      </p:nvGrpSpPr>
      <p:grpSpPr>
        <a:xfrm>
          <a:off x="0" y="0"/>
          <a:ext cx="0" cy="0"/>
          <a:chOff x="0" y="0"/>
          <a:chExt cx="0" cy="0"/>
        </a:xfrm>
      </p:grpSpPr>
      <p:pic>
        <p:nvPicPr>
          <p:cNvPr id="9" name="Bild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75920" y="1369497"/>
            <a:ext cx="6816080" cy="5469514"/>
          </a:xfrm>
          <a:prstGeom prst="rect">
            <a:avLst/>
          </a:prstGeom>
        </p:spPr>
      </p:pic>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smtClean="0"/>
              <a:t>Bokmål </a:t>
            </a:r>
            <a:r>
              <a:rPr lang="nb-NO" sz="1200" dirty="0"/>
              <a:t>mal: </a:t>
            </a:r>
            <a:r>
              <a:rPr lang="nb-NO" sz="1200" dirty="0" smtClean="0"/>
              <a:t>Startside Alternativ 2</a:t>
            </a:r>
            <a:endParaRPr lang="nb-NO" sz="1200" dirty="0"/>
          </a:p>
        </p:txBody>
      </p:sp>
      <p:cxnSp>
        <p:nvCxnSpPr>
          <p:cNvPr id="19" name="Rett linje 18"/>
          <p:cNvCxnSpPr/>
          <p:nvPr userDrawn="1"/>
        </p:nvCxnSpPr>
        <p:spPr>
          <a:xfrm>
            <a:off x="1062506" y="368660"/>
            <a:ext cx="0" cy="32624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lassholder for tekst 34"/>
          <p:cNvSpPr>
            <a:spLocks noGrp="1"/>
          </p:cNvSpPr>
          <p:nvPr>
            <p:ph type="body" sz="quarter" idx="17" hasCustomPrompt="1"/>
          </p:nvPr>
        </p:nvSpPr>
        <p:spPr>
          <a:xfrm>
            <a:off x="1199456" y="2384593"/>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smtClean="0"/>
              <a:t>Navn Foredragsholder</a:t>
            </a:r>
          </a:p>
        </p:txBody>
      </p:sp>
      <p:sp>
        <p:nvSpPr>
          <p:cNvPr id="39" name="Plassholder for tekst 38"/>
          <p:cNvSpPr>
            <a:spLocks noGrp="1"/>
          </p:cNvSpPr>
          <p:nvPr>
            <p:ph type="body" sz="quarter" idx="18" hasCustomPrompt="1"/>
          </p:nvPr>
        </p:nvSpPr>
        <p:spPr>
          <a:xfrm>
            <a:off x="1199456" y="2744924"/>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smtClean="0"/>
              <a:t>Sted, dato</a:t>
            </a:r>
          </a:p>
        </p:txBody>
      </p:sp>
      <p:sp>
        <p:nvSpPr>
          <p:cNvPr id="11"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solidFill>
                  <a:srgbClr val="000000"/>
                </a:solidFill>
              </a:defRPr>
            </a:lvl1pPr>
          </a:lstStyle>
          <a:p>
            <a:pPr lvl="0"/>
            <a:r>
              <a:rPr lang="nb-NO" dirty="0" smtClean="0"/>
              <a:t>Presentasjonstittel</a:t>
            </a:r>
          </a:p>
        </p:txBody>
      </p:sp>
      <p:pic>
        <p:nvPicPr>
          <p:cNvPr id="10" name="Bild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392" y="527251"/>
            <a:ext cx="298705" cy="362713"/>
          </a:xfrm>
          <a:prstGeom prst="rect">
            <a:avLst/>
          </a:prstGeom>
        </p:spPr>
      </p:pic>
      <p:sp>
        <p:nvSpPr>
          <p:cNvPr id="12" name="TekstSylinder 11"/>
          <p:cNvSpPr txBox="1"/>
          <p:nvPr userDrawn="1"/>
        </p:nvSpPr>
        <p:spPr>
          <a:xfrm>
            <a:off x="1111500" y="467147"/>
            <a:ext cx="4660464" cy="452432"/>
          </a:xfrm>
          <a:prstGeom prst="rect">
            <a:avLst/>
          </a:prstGeom>
          <a:noFill/>
        </p:spPr>
        <p:txBody>
          <a:bodyPr wrap="square" rtlCol="0">
            <a:spAutoFit/>
          </a:bodyPr>
          <a:lstStyle/>
          <a:p>
            <a:pPr>
              <a:lnSpc>
                <a:spcPct val="90000"/>
              </a:lnSpc>
            </a:pPr>
            <a:r>
              <a:rPr lang="nb-NO" sz="1300" noProof="0" dirty="0" smtClean="0"/>
              <a:t>Kommunal- og</a:t>
            </a:r>
            <a:br>
              <a:rPr lang="nb-NO" sz="1300" noProof="0" dirty="0" smtClean="0"/>
            </a:br>
            <a:r>
              <a:rPr lang="nb-NO" sz="1300" noProof="0" dirty="0" smtClean="0"/>
              <a:t>moderniseringsdepartementet</a:t>
            </a:r>
            <a:endParaRPr lang="nb-NO" sz="1300" noProof="0" dirty="0"/>
          </a:p>
        </p:txBody>
      </p:sp>
    </p:spTree>
    <p:extLst>
      <p:ext uri="{BB962C8B-B14F-4D97-AF65-F5344CB8AC3E}">
        <p14:creationId xmlns:p14="http://schemas.microsoft.com/office/powerpoint/2010/main" val="206779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okmål Startside m eget bilde">
    <p:bg>
      <p:bgPr>
        <a:solidFill>
          <a:schemeClr val="bg1"/>
        </a:solidFill>
        <a:effectLst/>
      </p:bgPr>
    </p:bg>
    <p:spTree>
      <p:nvGrpSpPr>
        <p:cNvPr id="1" name=""/>
        <p:cNvGrpSpPr/>
        <p:nvPr/>
      </p:nvGrpSpPr>
      <p:grpSpPr>
        <a:xfrm>
          <a:off x="0" y="0"/>
          <a:ext cx="0" cy="0"/>
          <a:chOff x="0" y="0"/>
          <a:chExt cx="0" cy="0"/>
        </a:xfrm>
      </p:grpSpPr>
      <p:sp>
        <p:nvSpPr>
          <p:cNvPr id="10" name="Plassholder for bilde 3"/>
          <p:cNvSpPr>
            <a:spLocks noGrp="1"/>
          </p:cNvSpPr>
          <p:nvPr>
            <p:ph type="pic" sz="quarter" idx="21" hasCustomPrompt="1"/>
          </p:nvPr>
        </p:nvSpPr>
        <p:spPr>
          <a:xfrm>
            <a:off x="0" y="3271952"/>
            <a:ext cx="12192000" cy="3586048"/>
          </a:xfrm>
          <a:solidFill>
            <a:schemeClr val="bg1">
              <a:lumMod val="95000"/>
            </a:schemeClr>
          </a:solidFill>
        </p:spPr>
        <p:txBody>
          <a:bodyPr/>
          <a:lstStyle>
            <a:lvl1pPr marL="0" indent="0" algn="ctr">
              <a:buNone/>
              <a:defRPr sz="1200" baseline="0">
                <a:solidFill>
                  <a:schemeClr val="bg2">
                    <a:lumMod val="50000"/>
                  </a:schemeClr>
                </a:solidFill>
              </a:defRPr>
            </a:lvl1pPr>
          </a:lstStyle>
          <a:p>
            <a:r>
              <a:rPr lang="nb-NO" dirty="0" smtClean="0"/>
              <a:t>Klikk ikonet for å legge til bilde</a:t>
            </a:r>
            <a:endParaRPr lang="nb-NO" dirty="0"/>
          </a:p>
        </p:txBody>
      </p:sp>
      <p:sp>
        <p:nvSpPr>
          <p:cNvPr id="5" name="Plassholder for tekst 4"/>
          <p:cNvSpPr>
            <a:spLocks noGrp="1"/>
          </p:cNvSpPr>
          <p:nvPr>
            <p:ph type="body" sz="quarter" idx="20" hasCustomPrompt="1"/>
          </p:nvPr>
        </p:nvSpPr>
        <p:spPr>
          <a:xfrm>
            <a:off x="1198800" y="1124744"/>
            <a:ext cx="9792000" cy="1144800"/>
          </a:xfrm>
        </p:spPr>
        <p:txBody>
          <a:bodyPr lIns="0" anchor="b" anchorCtr="0"/>
          <a:lstStyle>
            <a:lvl1pPr marL="0" indent="0">
              <a:buNone/>
              <a:defRPr sz="3200" b="1">
                <a:solidFill>
                  <a:schemeClr val="tx1"/>
                </a:solidFill>
              </a:defRPr>
            </a:lvl1pPr>
          </a:lstStyle>
          <a:p>
            <a:pPr lvl="0"/>
            <a:r>
              <a:rPr lang="nb-NO" dirty="0" smtClean="0"/>
              <a:t>Presentasjonstittel</a:t>
            </a:r>
          </a:p>
        </p:txBody>
      </p:sp>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smtClean="0"/>
              <a:t>Bokmål </a:t>
            </a:r>
            <a:r>
              <a:rPr lang="nb-NO" sz="1200" dirty="0"/>
              <a:t>mal: </a:t>
            </a:r>
            <a:r>
              <a:rPr lang="nb-NO" sz="1200" dirty="0" smtClean="0"/>
              <a:t>Startside</a:t>
            </a:r>
            <a:r>
              <a:rPr lang="nb-NO" sz="1200" baseline="0" dirty="0" smtClean="0"/>
              <a:t> – sett inn eget bilde</a:t>
            </a:r>
            <a:endParaRPr lang="nb-NO" sz="1200" dirty="0"/>
          </a:p>
        </p:txBody>
      </p:sp>
      <p:sp>
        <p:nvSpPr>
          <p:cNvPr id="35" name="Plassholder for tekst 34"/>
          <p:cNvSpPr>
            <a:spLocks noGrp="1"/>
          </p:cNvSpPr>
          <p:nvPr>
            <p:ph type="body" sz="quarter" idx="17" hasCustomPrompt="1"/>
          </p:nvPr>
        </p:nvSpPr>
        <p:spPr>
          <a:xfrm>
            <a:off x="1199456" y="2384593"/>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smtClean="0"/>
              <a:t>Navn Foredragsholder</a:t>
            </a:r>
          </a:p>
        </p:txBody>
      </p:sp>
      <p:sp>
        <p:nvSpPr>
          <p:cNvPr id="39" name="Plassholder for tekst 38"/>
          <p:cNvSpPr>
            <a:spLocks noGrp="1"/>
          </p:cNvSpPr>
          <p:nvPr>
            <p:ph type="body" sz="quarter" idx="18" hasCustomPrompt="1"/>
          </p:nvPr>
        </p:nvSpPr>
        <p:spPr>
          <a:xfrm>
            <a:off x="1199456" y="2744924"/>
            <a:ext cx="9792000" cy="288000"/>
          </a:xfrm>
        </p:spPr>
        <p:txBody>
          <a:bodyPr lIns="0" anchor="ctr" anchorCtr="0"/>
          <a:lstStyle>
            <a:lvl1pPr marL="0" indent="0">
              <a:buNone/>
              <a:defRPr sz="1400">
                <a:latin typeface="Arial" panose="020B0604020202020204" pitchFamily="34" charset="0"/>
                <a:cs typeface="Arial" panose="020B0604020202020204" pitchFamily="34" charset="0"/>
              </a:defRPr>
            </a:lvl1pPr>
          </a:lstStyle>
          <a:p>
            <a:pPr lvl="0"/>
            <a:r>
              <a:rPr lang="nb-NO" dirty="0" smtClean="0"/>
              <a:t>Sted, dato</a:t>
            </a:r>
          </a:p>
        </p:txBody>
      </p:sp>
      <p:sp>
        <p:nvSpPr>
          <p:cNvPr id="11" name="Plassholder for tekst 4"/>
          <p:cNvSpPr>
            <a:spLocks noGrp="1"/>
          </p:cNvSpPr>
          <p:nvPr>
            <p:ph type="body" sz="quarter" idx="22" hasCustomPrompt="1"/>
          </p:nvPr>
        </p:nvSpPr>
        <p:spPr>
          <a:xfrm>
            <a:off x="1054800" y="368660"/>
            <a:ext cx="18000" cy="3261600"/>
          </a:xfrm>
          <a:solidFill>
            <a:schemeClr val="tx1"/>
          </a:solidFill>
        </p:spPr>
        <p:txBody>
          <a:bodyPr/>
          <a:lstStyle>
            <a:lvl1pPr marL="0" indent="0">
              <a:buNone/>
              <a:defRPr sz="100" baseline="0">
                <a:solidFill>
                  <a:schemeClr val="tx1"/>
                </a:solidFill>
              </a:defRPr>
            </a:lvl1pPr>
          </a:lstStyle>
          <a:p>
            <a:pPr lvl="0"/>
            <a:r>
              <a:rPr lang="nb-NO" dirty="0" smtClean="0"/>
              <a:t> </a:t>
            </a:r>
            <a:endParaRPr lang="nb-NO" dirty="0"/>
          </a:p>
        </p:txBody>
      </p:sp>
      <p:pic>
        <p:nvPicPr>
          <p:cNvPr id="12" name="Bild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3392" y="527251"/>
            <a:ext cx="298705" cy="362713"/>
          </a:xfrm>
          <a:prstGeom prst="rect">
            <a:avLst/>
          </a:prstGeom>
        </p:spPr>
      </p:pic>
      <p:sp>
        <p:nvSpPr>
          <p:cNvPr id="13" name="TekstSylinder 12"/>
          <p:cNvSpPr txBox="1"/>
          <p:nvPr userDrawn="1"/>
        </p:nvSpPr>
        <p:spPr>
          <a:xfrm>
            <a:off x="1111500" y="467147"/>
            <a:ext cx="4660464" cy="452432"/>
          </a:xfrm>
          <a:prstGeom prst="rect">
            <a:avLst/>
          </a:prstGeom>
          <a:noFill/>
        </p:spPr>
        <p:txBody>
          <a:bodyPr wrap="square" rtlCol="0">
            <a:spAutoFit/>
          </a:bodyPr>
          <a:lstStyle/>
          <a:p>
            <a:pPr>
              <a:lnSpc>
                <a:spcPct val="90000"/>
              </a:lnSpc>
            </a:pPr>
            <a:r>
              <a:rPr lang="nb-NO" sz="1300" noProof="0" dirty="0" smtClean="0"/>
              <a:t>Kommunal- og</a:t>
            </a:r>
            <a:br>
              <a:rPr lang="nb-NO" sz="1300" noProof="0" dirty="0" smtClean="0"/>
            </a:br>
            <a:r>
              <a:rPr lang="nb-NO" sz="1300" noProof="0" dirty="0" smtClean="0"/>
              <a:t>moderniseringsdepartementet</a:t>
            </a:r>
            <a:endParaRPr lang="nb-NO" sz="1300" noProof="0" dirty="0"/>
          </a:p>
        </p:txBody>
      </p:sp>
    </p:spTree>
    <p:extLst>
      <p:ext uri="{BB962C8B-B14F-4D97-AF65-F5344CB8AC3E}">
        <p14:creationId xmlns:p14="http://schemas.microsoft.com/office/powerpoint/2010/main" val="185164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okmål Kapittel/temaside">
    <p:bg>
      <p:bgPr>
        <a:solidFill>
          <a:schemeClr val="bg1"/>
        </a:solidFill>
        <a:effectLst/>
      </p:bgPr>
    </p:bg>
    <p:spTree>
      <p:nvGrpSpPr>
        <p:cNvPr id="1" name=""/>
        <p:cNvGrpSpPr/>
        <p:nvPr/>
      </p:nvGrpSpPr>
      <p:grpSpPr>
        <a:xfrm>
          <a:off x="0" y="0"/>
          <a:ext cx="0" cy="0"/>
          <a:chOff x="0" y="0"/>
          <a:chExt cx="0" cy="0"/>
        </a:xfrm>
      </p:grpSpPr>
      <p:sp>
        <p:nvSpPr>
          <p:cNvPr id="4" name="Plassholder for bilde 3"/>
          <p:cNvSpPr>
            <a:spLocks noGrp="1"/>
          </p:cNvSpPr>
          <p:nvPr>
            <p:ph type="pic" sz="quarter" idx="20" hasCustomPrompt="1"/>
          </p:nvPr>
        </p:nvSpPr>
        <p:spPr>
          <a:xfrm>
            <a:off x="0" y="3271952"/>
            <a:ext cx="12192000" cy="3586048"/>
          </a:xfrm>
          <a:solidFill>
            <a:schemeClr val="bg1">
              <a:lumMod val="95000"/>
            </a:schemeClr>
          </a:solidFill>
        </p:spPr>
        <p:txBody>
          <a:bodyPr/>
          <a:lstStyle>
            <a:lvl1pPr marL="0" indent="0" algn="ctr">
              <a:buNone/>
              <a:defRPr sz="1200" baseline="0">
                <a:solidFill>
                  <a:schemeClr val="bg2">
                    <a:lumMod val="50000"/>
                  </a:schemeClr>
                </a:solidFill>
              </a:defRPr>
            </a:lvl1pPr>
          </a:lstStyle>
          <a:p>
            <a:r>
              <a:rPr lang="nb-NO" dirty="0" smtClean="0"/>
              <a:t>Klikk ikonet for å legge til bilde</a:t>
            </a:r>
            <a:endParaRPr lang="nb-NO" dirty="0"/>
          </a:p>
        </p:txBody>
      </p:sp>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smtClean="0"/>
              <a:t>Bokmål </a:t>
            </a:r>
            <a:r>
              <a:rPr lang="nb-NO" sz="1200" dirty="0"/>
              <a:t>mal: </a:t>
            </a:r>
            <a:r>
              <a:rPr lang="nb-NO" sz="1200" dirty="0" smtClean="0"/>
              <a:t>Kapittel /</a:t>
            </a:r>
            <a:r>
              <a:rPr lang="nb-NO" sz="1200" baseline="0" dirty="0" smtClean="0"/>
              <a:t> Temaside</a:t>
            </a:r>
            <a:endParaRPr lang="nb-NO" sz="1200" dirty="0"/>
          </a:p>
        </p:txBody>
      </p:sp>
      <p:sp>
        <p:nvSpPr>
          <p:cNvPr id="13" name="Plassholder for tekst 4"/>
          <p:cNvSpPr>
            <a:spLocks noGrp="1"/>
          </p:cNvSpPr>
          <p:nvPr>
            <p:ph type="body" sz="quarter" idx="21" hasCustomPrompt="1"/>
          </p:nvPr>
        </p:nvSpPr>
        <p:spPr>
          <a:xfrm>
            <a:off x="1198800" y="1124744"/>
            <a:ext cx="9792000" cy="1144800"/>
          </a:xfrm>
        </p:spPr>
        <p:txBody>
          <a:bodyPr lIns="0" anchor="b" anchorCtr="0"/>
          <a:lstStyle>
            <a:lvl1pPr marL="0" indent="0">
              <a:buNone/>
              <a:defRPr sz="3200" b="1">
                <a:solidFill>
                  <a:schemeClr val="tx1"/>
                </a:solidFill>
              </a:defRPr>
            </a:lvl1pPr>
          </a:lstStyle>
          <a:p>
            <a:pPr lvl="0"/>
            <a:r>
              <a:rPr lang="nb-NO" dirty="0" smtClean="0"/>
              <a:t>Kapittel og temaside</a:t>
            </a:r>
          </a:p>
        </p:txBody>
      </p:sp>
      <p:sp>
        <p:nvSpPr>
          <p:cNvPr id="15" name="Plassholder for tekst 4"/>
          <p:cNvSpPr>
            <a:spLocks noGrp="1"/>
          </p:cNvSpPr>
          <p:nvPr>
            <p:ph type="body" sz="quarter" idx="22" hasCustomPrompt="1"/>
          </p:nvPr>
        </p:nvSpPr>
        <p:spPr>
          <a:xfrm>
            <a:off x="1054800" y="368660"/>
            <a:ext cx="18000" cy="3261600"/>
          </a:xfrm>
          <a:solidFill>
            <a:schemeClr val="tx1"/>
          </a:solidFill>
        </p:spPr>
        <p:txBody>
          <a:bodyPr/>
          <a:lstStyle>
            <a:lvl1pPr marL="0" indent="0">
              <a:buNone/>
              <a:defRPr sz="100" baseline="0">
                <a:solidFill>
                  <a:schemeClr val="tx1"/>
                </a:solidFill>
              </a:defRPr>
            </a:lvl1pPr>
          </a:lstStyle>
          <a:p>
            <a:pPr lvl="0"/>
            <a:r>
              <a:rPr lang="nb-NO" dirty="0" smtClean="0"/>
              <a:t> </a:t>
            </a:r>
            <a:endParaRPr lang="nb-NO" dirty="0"/>
          </a:p>
        </p:txBody>
      </p:sp>
      <p:pic>
        <p:nvPicPr>
          <p:cNvPr id="9" name="Bild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3392" y="527251"/>
            <a:ext cx="298705" cy="362713"/>
          </a:xfrm>
          <a:prstGeom prst="rect">
            <a:avLst/>
          </a:prstGeom>
        </p:spPr>
      </p:pic>
      <p:sp>
        <p:nvSpPr>
          <p:cNvPr id="10" name="TekstSylinder 9"/>
          <p:cNvSpPr txBox="1"/>
          <p:nvPr userDrawn="1"/>
        </p:nvSpPr>
        <p:spPr>
          <a:xfrm>
            <a:off x="1111500" y="467147"/>
            <a:ext cx="4660464" cy="452432"/>
          </a:xfrm>
          <a:prstGeom prst="rect">
            <a:avLst/>
          </a:prstGeom>
          <a:noFill/>
        </p:spPr>
        <p:txBody>
          <a:bodyPr wrap="square" rtlCol="0">
            <a:spAutoFit/>
          </a:bodyPr>
          <a:lstStyle/>
          <a:p>
            <a:pPr>
              <a:lnSpc>
                <a:spcPct val="90000"/>
              </a:lnSpc>
            </a:pPr>
            <a:r>
              <a:rPr lang="nb-NO" sz="1300" noProof="0" dirty="0" smtClean="0"/>
              <a:t>Kommunal- og</a:t>
            </a:r>
            <a:br>
              <a:rPr lang="nb-NO" sz="1300" noProof="0" dirty="0" smtClean="0"/>
            </a:br>
            <a:r>
              <a:rPr lang="nb-NO" sz="1300" noProof="0" dirty="0" smtClean="0"/>
              <a:t>moderniseringsdepartementet</a:t>
            </a:r>
            <a:endParaRPr lang="nb-NO" sz="1300" noProof="0" dirty="0"/>
          </a:p>
        </p:txBody>
      </p:sp>
    </p:spTree>
    <p:extLst>
      <p:ext uri="{BB962C8B-B14F-4D97-AF65-F5344CB8AC3E}">
        <p14:creationId xmlns:p14="http://schemas.microsoft.com/office/powerpoint/2010/main" val="3335813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kmål TEKST MED KULEPUNKT">
    <p:spTree>
      <p:nvGrpSpPr>
        <p:cNvPr id="1" name=""/>
        <p:cNvGrpSpPr/>
        <p:nvPr/>
      </p:nvGrpSpPr>
      <p:grpSpPr>
        <a:xfrm>
          <a:off x="0" y="0"/>
          <a:ext cx="0" cy="0"/>
          <a:chOff x="0" y="0"/>
          <a:chExt cx="0" cy="0"/>
        </a:xfrm>
      </p:grpSpPr>
      <p:sp>
        <p:nvSpPr>
          <p:cNvPr id="4" name="TekstSylinder 3"/>
          <p:cNvSpPr txBox="1"/>
          <p:nvPr userDrawn="1"/>
        </p:nvSpPr>
        <p:spPr>
          <a:xfrm>
            <a:off x="-95251" y="-276225"/>
            <a:ext cx="5566835" cy="276225"/>
          </a:xfrm>
          <a:prstGeom prst="rect">
            <a:avLst/>
          </a:prstGeom>
          <a:noFill/>
        </p:spPr>
        <p:txBody>
          <a:bodyPr>
            <a:spAutoFit/>
          </a:bodyPr>
          <a:lstStyle/>
          <a:p>
            <a:pPr>
              <a:defRPr/>
            </a:pPr>
            <a:r>
              <a:rPr lang="nb-NO" sz="1200" dirty="0" smtClean="0"/>
              <a:t>Bokmål </a:t>
            </a:r>
            <a:r>
              <a:rPr lang="nb-NO" sz="1200" dirty="0" err="1"/>
              <a:t>mal:Tekst</a:t>
            </a:r>
            <a:r>
              <a:rPr lang="nb-NO" sz="1200" dirty="0"/>
              <a:t> med kulepunkter</a:t>
            </a:r>
          </a:p>
        </p:txBody>
      </p:sp>
      <p:sp>
        <p:nvSpPr>
          <p:cNvPr id="5" name="TekstSylinder 4"/>
          <p:cNvSpPr txBox="1"/>
          <p:nvPr userDrawn="1"/>
        </p:nvSpPr>
        <p:spPr>
          <a:xfrm>
            <a:off x="-2761191" y="4725144"/>
            <a:ext cx="2448984" cy="1200329"/>
          </a:xfrm>
          <a:prstGeom prst="rect">
            <a:avLst/>
          </a:prstGeom>
          <a:noFill/>
        </p:spPr>
        <p:txBody>
          <a:bodyPr>
            <a:spAutoFit/>
          </a:bodyPr>
          <a:lstStyle/>
          <a:p>
            <a:pPr>
              <a:defRPr/>
            </a:pPr>
            <a:r>
              <a:rPr lang="nb-NO" sz="1200" b="1" dirty="0"/>
              <a:t>Tips bunntekst:</a:t>
            </a:r>
          </a:p>
          <a:p>
            <a:pPr>
              <a:defRPr/>
            </a:pPr>
            <a:r>
              <a:rPr lang="nb-NO" sz="1200" b="1" dirty="0"/>
              <a:t>For </a:t>
            </a:r>
            <a:r>
              <a:rPr lang="nb-NO" sz="1200" b="1" dirty="0" smtClean="0"/>
              <a:t>å få sidenummer</a:t>
            </a:r>
            <a:r>
              <a:rPr lang="nb-NO" sz="1200" b="1" dirty="0"/>
              <a:t>, </a:t>
            </a:r>
            <a:r>
              <a:rPr lang="nb-NO" sz="1200" b="1" dirty="0" smtClean="0"/>
              <a:t>dato</a:t>
            </a:r>
            <a:r>
              <a:rPr lang="nb-NO" sz="1200" b="1" baseline="0" dirty="0" smtClean="0"/>
              <a:t> </a:t>
            </a:r>
            <a:r>
              <a:rPr lang="nb-NO" sz="1200" b="1" dirty="0" smtClean="0"/>
              <a:t>og tittel </a:t>
            </a:r>
            <a:r>
              <a:rPr lang="nb-NO" sz="1200" b="1" dirty="0"/>
              <a:t>på presentasjon:</a:t>
            </a:r>
          </a:p>
          <a:p>
            <a:pPr>
              <a:defRPr/>
            </a:pPr>
            <a:r>
              <a:rPr lang="nb-NO" sz="1200" dirty="0"/>
              <a:t>Klikk  på</a:t>
            </a:r>
          </a:p>
          <a:p>
            <a:pPr>
              <a:defRPr/>
            </a:pPr>
            <a:r>
              <a:rPr lang="nb-NO" sz="1200" dirty="0"/>
              <a:t>”Sett Inn” -&gt; Topp og </a:t>
            </a:r>
            <a:r>
              <a:rPr lang="nb-NO" sz="1200" dirty="0" smtClean="0"/>
              <a:t>bunntekst</a:t>
            </a:r>
          </a:p>
          <a:p>
            <a:pPr>
              <a:defRPr/>
            </a:pPr>
            <a:r>
              <a:rPr lang="nb-NO" sz="1200" baseline="0" dirty="0" smtClean="0"/>
              <a:t>- </a:t>
            </a:r>
            <a:r>
              <a:rPr lang="nb-NO" sz="1200" dirty="0" smtClean="0"/>
              <a:t>Huk </a:t>
            </a:r>
            <a:r>
              <a:rPr lang="nb-NO" sz="1200" dirty="0"/>
              <a:t>av for ønsket tekst.</a:t>
            </a:r>
          </a:p>
        </p:txBody>
      </p:sp>
      <p:cxnSp>
        <p:nvCxnSpPr>
          <p:cNvPr id="6" name="Vinkel 5"/>
          <p:cNvCxnSpPr/>
          <p:nvPr userDrawn="1"/>
        </p:nvCxnSpPr>
        <p:spPr>
          <a:xfrm>
            <a:off x="-1536699" y="5984875"/>
            <a:ext cx="1104900" cy="647700"/>
          </a:xfrm>
          <a:prstGeom prst="bentConnector3">
            <a:avLst>
              <a:gd name="adj1" fmla="val 50000"/>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a:xfrm>
            <a:off x="1198950" y="296652"/>
            <a:ext cx="9793225" cy="1143000"/>
          </a:xfrm>
        </p:spPr>
        <p:txBody>
          <a:bodyPr/>
          <a:lstStyle>
            <a:lvl1pPr>
              <a:defRPr>
                <a:solidFill>
                  <a:schemeClr val="tx1"/>
                </a:solidFill>
              </a:defRPr>
            </a:lvl1pPr>
          </a:lstStyle>
          <a:p>
            <a:r>
              <a:rPr lang="nb-NO" smtClean="0"/>
              <a:t>Klikk for å redigere tittelstil</a:t>
            </a:r>
            <a:endParaRPr lang="nb-NO" dirty="0"/>
          </a:p>
        </p:txBody>
      </p:sp>
      <p:sp>
        <p:nvSpPr>
          <p:cNvPr id="3" name="Plassholder for innhold 2"/>
          <p:cNvSpPr>
            <a:spLocks noGrp="1"/>
          </p:cNvSpPr>
          <p:nvPr>
            <p:ph idx="1"/>
          </p:nvPr>
        </p:nvSpPr>
        <p:spPr>
          <a:xfrm>
            <a:off x="1198950" y="1592797"/>
            <a:ext cx="9793225" cy="4525963"/>
          </a:xfrm>
        </p:spPr>
        <p:txBody>
          <a:bodyPr/>
          <a:lstStyle>
            <a:lvl1pPr>
              <a:defRPr/>
            </a:lvl1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1"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14. juni 2019</a:t>
            </a:fld>
            <a:endParaRPr lang="nb-NO" dirty="0"/>
          </a:p>
        </p:txBody>
      </p:sp>
      <p:sp>
        <p:nvSpPr>
          <p:cNvPr id="12"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smtClean="0"/>
              <a:t>Tittel på presentasjonen</a:t>
            </a:r>
            <a:endParaRPr lang="nb-NO" dirty="0"/>
          </a:p>
        </p:txBody>
      </p:sp>
      <p:sp>
        <p:nvSpPr>
          <p:cNvPr id="13"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kmål TEKST UTEN KULEPUNKT">
    <p:spTree>
      <p:nvGrpSpPr>
        <p:cNvPr id="1" name=""/>
        <p:cNvGrpSpPr/>
        <p:nvPr/>
      </p:nvGrpSpPr>
      <p:grpSpPr>
        <a:xfrm>
          <a:off x="0" y="0"/>
          <a:ext cx="0" cy="0"/>
          <a:chOff x="0" y="0"/>
          <a:chExt cx="0" cy="0"/>
        </a:xfrm>
      </p:grpSpPr>
      <p:sp>
        <p:nvSpPr>
          <p:cNvPr id="4" name="TekstSylinder 3"/>
          <p:cNvSpPr txBox="1"/>
          <p:nvPr userDrawn="1"/>
        </p:nvSpPr>
        <p:spPr>
          <a:xfrm>
            <a:off x="-95250" y="-276225"/>
            <a:ext cx="4366684" cy="276225"/>
          </a:xfrm>
          <a:prstGeom prst="rect">
            <a:avLst/>
          </a:prstGeom>
          <a:noFill/>
        </p:spPr>
        <p:txBody>
          <a:bodyPr>
            <a:spAutoFit/>
          </a:bodyPr>
          <a:lstStyle/>
          <a:p>
            <a:pPr>
              <a:defRPr/>
            </a:pPr>
            <a:r>
              <a:rPr lang="nb-NO" sz="1200" dirty="0" smtClean="0"/>
              <a:t>Bokmål </a:t>
            </a:r>
            <a:r>
              <a:rPr lang="nb-NO" sz="1200" dirty="0"/>
              <a:t>mal: Tekst uten kulepunkter</a:t>
            </a:r>
          </a:p>
        </p:txBody>
      </p:sp>
      <p:sp>
        <p:nvSpPr>
          <p:cNvPr id="2" name="Tittel 1"/>
          <p:cNvSpPr>
            <a:spLocks noGrp="1"/>
          </p:cNvSpPr>
          <p:nvPr>
            <p:ph type="title"/>
          </p:nvPr>
        </p:nvSpPr>
        <p:spPr>
          <a:xfrm>
            <a:off x="1198800" y="296652"/>
            <a:ext cx="9792000" cy="1143000"/>
          </a:xfrm>
        </p:spPr>
        <p:txBody>
          <a:bodyPr/>
          <a:lstStyle>
            <a:lvl1pPr>
              <a:defRPr>
                <a:solidFill>
                  <a:schemeClr val="tx1"/>
                </a:solidFill>
              </a:defRPr>
            </a:lvl1pPr>
          </a:lstStyle>
          <a:p>
            <a:r>
              <a:rPr lang="nb-NO" smtClean="0"/>
              <a:t>Klikk for å redigere tittelstil</a:t>
            </a:r>
            <a:endParaRPr lang="nb-NO" dirty="0"/>
          </a:p>
        </p:txBody>
      </p:sp>
      <p:sp>
        <p:nvSpPr>
          <p:cNvPr id="3" name="Plassholder for innhold 2"/>
          <p:cNvSpPr>
            <a:spLocks noGrp="1"/>
          </p:cNvSpPr>
          <p:nvPr>
            <p:ph idx="1"/>
          </p:nvPr>
        </p:nvSpPr>
        <p:spPr>
          <a:xfrm>
            <a:off x="1198800" y="1592797"/>
            <a:ext cx="9792000" cy="4525963"/>
          </a:xfrm>
        </p:spPr>
        <p:txBody>
          <a:bodyPr/>
          <a:lstStyle>
            <a:lvl1pPr>
              <a:buNone/>
              <a:defRPr/>
            </a:lvl1pPr>
            <a:lvl2pPr>
              <a:buNone/>
              <a:defRPr/>
            </a:lvl2pPr>
            <a:lvl3pPr>
              <a:buNone/>
              <a:defRPr/>
            </a:lvl3pPr>
            <a:lvl4pPr>
              <a:buNone/>
              <a:defRPr/>
            </a:lvl4pPr>
            <a:lvl5pPr>
              <a:buNone/>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2" name="TekstSylinder 11"/>
          <p:cNvSpPr txBox="1"/>
          <p:nvPr userDrawn="1"/>
        </p:nvSpPr>
        <p:spPr>
          <a:xfrm>
            <a:off x="-2761191" y="4725144"/>
            <a:ext cx="2448984" cy="1200329"/>
          </a:xfrm>
          <a:prstGeom prst="rect">
            <a:avLst/>
          </a:prstGeom>
          <a:noFill/>
        </p:spPr>
        <p:txBody>
          <a:bodyPr>
            <a:spAutoFit/>
          </a:bodyPr>
          <a:lstStyle/>
          <a:p>
            <a:pPr>
              <a:defRPr/>
            </a:pPr>
            <a:r>
              <a:rPr lang="nb-NO" sz="1200" b="1" dirty="0"/>
              <a:t>Tips bunntekst:</a:t>
            </a:r>
          </a:p>
          <a:p>
            <a:pPr>
              <a:defRPr/>
            </a:pPr>
            <a:r>
              <a:rPr lang="nb-NO" sz="1200" b="1" dirty="0"/>
              <a:t>For </a:t>
            </a:r>
            <a:r>
              <a:rPr lang="nb-NO" sz="1200" b="1" dirty="0" smtClean="0"/>
              <a:t>å få sidenummer</a:t>
            </a:r>
            <a:r>
              <a:rPr lang="nb-NO" sz="1200" b="1" dirty="0"/>
              <a:t>, </a:t>
            </a:r>
            <a:r>
              <a:rPr lang="nb-NO" sz="1200" b="1" dirty="0" smtClean="0"/>
              <a:t>dato</a:t>
            </a:r>
            <a:r>
              <a:rPr lang="nb-NO" sz="1200" b="1" baseline="0" dirty="0" smtClean="0"/>
              <a:t> </a:t>
            </a:r>
            <a:r>
              <a:rPr lang="nb-NO" sz="1200" b="1" dirty="0" smtClean="0"/>
              <a:t>og tittel </a:t>
            </a:r>
            <a:r>
              <a:rPr lang="nb-NO" sz="1200" b="1" dirty="0"/>
              <a:t>på presentasjon:</a:t>
            </a:r>
          </a:p>
          <a:p>
            <a:pPr>
              <a:defRPr/>
            </a:pPr>
            <a:r>
              <a:rPr lang="nb-NO" sz="1200" dirty="0"/>
              <a:t>Klikk  på</a:t>
            </a:r>
          </a:p>
          <a:p>
            <a:pPr>
              <a:defRPr/>
            </a:pPr>
            <a:r>
              <a:rPr lang="nb-NO" sz="1200" dirty="0"/>
              <a:t>”Sett Inn” -&gt; Topp og </a:t>
            </a:r>
            <a:r>
              <a:rPr lang="nb-NO" sz="1200" dirty="0" smtClean="0"/>
              <a:t>bunntekst</a:t>
            </a:r>
          </a:p>
          <a:p>
            <a:pPr>
              <a:defRPr/>
            </a:pPr>
            <a:r>
              <a:rPr lang="nb-NO" sz="1200" baseline="0" dirty="0" smtClean="0"/>
              <a:t>- </a:t>
            </a:r>
            <a:r>
              <a:rPr lang="nb-NO" sz="1200" dirty="0" smtClean="0"/>
              <a:t>Huk </a:t>
            </a:r>
            <a:r>
              <a:rPr lang="nb-NO" sz="1200" dirty="0"/>
              <a:t>av for ønsket tekst.</a:t>
            </a:r>
          </a:p>
        </p:txBody>
      </p:sp>
      <p:cxnSp>
        <p:nvCxnSpPr>
          <p:cNvPr id="13" name="Vinkel 12"/>
          <p:cNvCxnSpPr/>
          <p:nvPr userDrawn="1"/>
        </p:nvCxnSpPr>
        <p:spPr>
          <a:xfrm>
            <a:off x="-1536699" y="5984875"/>
            <a:ext cx="1104900" cy="647700"/>
          </a:xfrm>
          <a:prstGeom prst="bentConnector3">
            <a:avLst>
              <a:gd name="adj1" fmla="val 50000"/>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14. juni 2019</a:t>
            </a:fld>
            <a:endParaRPr lang="nb-NO" dirty="0"/>
          </a:p>
        </p:txBody>
      </p:sp>
      <p:sp>
        <p:nvSpPr>
          <p:cNvPr id="16"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smtClean="0"/>
              <a:t>Tittel på presentasjonen</a:t>
            </a:r>
            <a:endParaRPr lang="nb-NO" dirty="0"/>
          </a:p>
        </p:txBody>
      </p:sp>
      <p:sp>
        <p:nvSpPr>
          <p:cNvPr id="17"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kmål Tekst med 1 bilde">
    <p:spTree>
      <p:nvGrpSpPr>
        <p:cNvPr id="1" name=""/>
        <p:cNvGrpSpPr/>
        <p:nvPr/>
      </p:nvGrpSpPr>
      <p:grpSpPr>
        <a:xfrm>
          <a:off x="0" y="0"/>
          <a:ext cx="0" cy="0"/>
          <a:chOff x="0" y="0"/>
          <a:chExt cx="0" cy="0"/>
        </a:xfrm>
      </p:grpSpPr>
      <p:sp>
        <p:nvSpPr>
          <p:cNvPr id="5" name="TekstSylinder 4"/>
          <p:cNvSpPr txBox="1"/>
          <p:nvPr userDrawn="1"/>
        </p:nvSpPr>
        <p:spPr>
          <a:xfrm>
            <a:off x="-95251" y="-304800"/>
            <a:ext cx="10128251" cy="277812"/>
          </a:xfrm>
          <a:prstGeom prst="rect">
            <a:avLst/>
          </a:prstGeom>
          <a:noFill/>
        </p:spPr>
        <p:txBody>
          <a:bodyPr>
            <a:spAutoFit/>
          </a:bodyPr>
          <a:lstStyle/>
          <a:p>
            <a:pPr>
              <a:defRPr/>
            </a:pPr>
            <a:r>
              <a:rPr lang="nb-NO" sz="1200" dirty="0" smtClean="0"/>
              <a:t>Bokmål </a:t>
            </a:r>
            <a:r>
              <a:rPr lang="nb-NO" sz="1200" dirty="0"/>
              <a:t>mal: Tekst med kulepunkter - 1 vertikalt bilde</a:t>
            </a:r>
          </a:p>
        </p:txBody>
      </p:sp>
      <p:sp>
        <p:nvSpPr>
          <p:cNvPr id="2" name="Tittel 1"/>
          <p:cNvSpPr>
            <a:spLocks noGrp="1"/>
          </p:cNvSpPr>
          <p:nvPr>
            <p:ph type="title"/>
          </p:nvPr>
        </p:nvSpPr>
        <p:spPr>
          <a:xfrm>
            <a:off x="1198800" y="296652"/>
            <a:ext cx="7309958" cy="1143000"/>
          </a:xfrm>
        </p:spPr>
        <p:txBody>
          <a:bodyPr/>
          <a:lstStyle>
            <a:lvl1pPr>
              <a:defRPr>
                <a:solidFill>
                  <a:schemeClr val="tx1"/>
                </a:solidFill>
              </a:defRPr>
            </a:lvl1pPr>
          </a:lstStyle>
          <a:p>
            <a:r>
              <a:rPr lang="nb-NO" smtClean="0"/>
              <a:t>Klikk for å redigere tittelstil</a:t>
            </a:r>
            <a:endParaRPr lang="nb-NO" dirty="0"/>
          </a:p>
        </p:txBody>
      </p:sp>
      <p:sp>
        <p:nvSpPr>
          <p:cNvPr id="3" name="Plassholder for innhold 2"/>
          <p:cNvSpPr>
            <a:spLocks noGrp="1"/>
          </p:cNvSpPr>
          <p:nvPr>
            <p:ph idx="1"/>
          </p:nvPr>
        </p:nvSpPr>
        <p:spPr>
          <a:xfrm>
            <a:off x="1198801" y="1592797"/>
            <a:ext cx="7309467" cy="4525963"/>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8" name="Plassholder for bilde 7"/>
          <p:cNvSpPr>
            <a:spLocks noGrp="1"/>
          </p:cNvSpPr>
          <p:nvPr>
            <p:ph type="pic" sz="quarter" idx="13"/>
          </p:nvPr>
        </p:nvSpPr>
        <p:spPr>
          <a:xfrm>
            <a:off x="8772000" y="-1"/>
            <a:ext cx="3420000" cy="6120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9"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14. juni 2019</a:t>
            </a:fld>
            <a:endParaRPr lang="nb-NO" dirty="0"/>
          </a:p>
        </p:txBody>
      </p:sp>
      <p:sp>
        <p:nvSpPr>
          <p:cNvPr id="10"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smtClean="0"/>
              <a:t>Tittel på presentasjonen</a:t>
            </a:r>
            <a:endParaRPr lang="nb-NO" dirty="0"/>
          </a:p>
        </p:txBody>
      </p:sp>
      <p:sp>
        <p:nvSpPr>
          <p:cNvPr id="11"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kmål Tekst med 3 bilder">
    <p:spTree>
      <p:nvGrpSpPr>
        <p:cNvPr id="1" name=""/>
        <p:cNvGrpSpPr/>
        <p:nvPr/>
      </p:nvGrpSpPr>
      <p:grpSpPr>
        <a:xfrm>
          <a:off x="0" y="0"/>
          <a:ext cx="0" cy="0"/>
          <a:chOff x="0" y="0"/>
          <a:chExt cx="0" cy="0"/>
        </a:xfrm>
      </p:grpSpPr>
      <p:sp>
        <p:nvSpPr>
          <p:cNvPr id="7" name="TekstSylinder 6"/>
          <p:cNvSpPr txBox="1"/>
          <p:nvPr userDrawn="1"/>
        </p:nvSpPr>
        <p:spPr>
          <a:xfrm>
            <a:off x="-95251" y="-304800"/>
            <a:ext cx="10128251" cy="277812"/>
          </a:xfrm>
          <a:prstGeom prst="rect">
            <a:avLst/>
          </a:prstGeom>
          <a:noFill/>
        </p:spPr>
        <p:txBody>
          <a:bodyPr>
            <a:spAutoFit/>
          </a:bodyPr>
          <a:lstStyle/>
          <a:p>
            <a:pPr>
              <a:defRPr/>
            </a:pPr>
            <a:r>
              <a:rPr lang="nb-NO" sz="1200" dirty="0" smtClean="0"/>
              <a:t>Bokmål </a:t>
            </a:r>
            <a:r>
              <a:rPr lang="nb-NO" sz="1200" dirty="0"/>
              <a:t>mal: Tekst med kulepunkter – 3 vertikale bilder</a:t>
            </a:r>
          </a:p>
        </p:txBody>
      </p:sp>
      <p:sp>
        <p:nvSpPr>
          <p:cNvPr id="2" name="Tittel 1"/>
          <p:cNvSpPr>
            <a:spLocks noGrp="1"/>
          </p:cNvSpPr>
          <p:nvPr>
            <p:ph type="title"/>
          </p:nvPr>
        </p:nvSpPr>
        <p:spPr>
          <a:xfrm>
            <a:off x="1198800" y="296652"/>
            <a:ext cx="7308000" cy="1143000"/>
          </a:xfrm>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1198800" y="1592797"/>
            <a:ext cx="7308000" cy="4525963"/>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8" name="Plassholder for bilde 7"/>
          <p:cNvSpPr>
            <a:spLocks noGrp="1"/>
          </p:cNvSpPr>
          <p:nvPr>
            <p:ph type="pic" sz="quarter" idx="13"/>
          </p:nvPr>
        </p:nvSpPr>
        <p:spPr>
          <a:xfrm>
            <a:off x="8772000" y="228"/>
            <a:ext cx="3420000" cy="2052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9" name="Plassholder for bilde 7"/>
          <p:cNvSpPr>
            <a:spLocks noGrp="1"/>
          </p:cNvSpPr>
          <p:nvPr>
            <p:ph type="pic" sz="quarter" idx="14"/>
          </p:nvPr>
        </p:nvSpPr>
        <p:spPr>
          <a:xfrm>
            <a:off x="8772000" y="2039935"/>
            <a:ext cx="3420000" cy="2052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10" name="Plassholder for bilde 7"/>
          <p:cNvSpPr>
            <a:spLocks noGrp="1"/>
          </p:cNvSpPr>
          <p:nvPr>
            <p:ph type="pic" sz="quarter" idx="15"/>
          </p:nvPr>
        </p:nvSpPr>
        <p:spPr>
          <a:xfrm>
            <a:off x="8772000" y="4077300"/>
            <a:ext cx="3420000" cy="2052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smtClean="0"/>
          </a:p>
        </p:txBody>
      </p:sp>
      <p:sp>
        <p:nvSpPr>
          <p:cNvPr id="14" name="TekstSylinder 13"/>
          <p:cNvSpPr txBox="1"/>
          <p:nvPr userDrawn="1"/>
        </p:nvSpPr>
        <p:spPr>
          <a:xfrm>
            <a:off x="-3073400" y="5299076"/>
            <a:ext cx="2688167" cy="646331"/>
          </a:xfrm>
          <a:prstGeom prst="rect">
            <a:avLst/>
          </a:prstGeom>
          <a:noFill/>
        </p:spPr>
        <p:txBody>
          <a:bodyPr>
            <a:spAutoFit/>
          </a:bodyPr>
          <a:lstStyle/>
          <a:p>
            <a:pPr>
              <a:defRPr/>
            </a:pPr>
            <a:r>
              <a:rPr lang="nb-NO" sz="1200" b="1" dirty="0"/>
              <a:t>Tips  bilde:</a:t>
            </a:r>
          </a:p>
          <a:p>
            <a:pPr>
              <a:defRPr/>
            </a:pPr>
            <a:r>
              <a:rPr lang="nb-NO" sz="1200" dirty="0"/>
              <a:t>For best oppløsning </a:t>
            </a:r>
            <a:r>
              <a:rPr lang="nb-NO" sz="1200" dirty="0" smtClean="0"/>
              <a:t>anbefales </a:t>
            </a:r>
            <a:r>
              <a:rPr lang="nb-NO" sz="1200" dirty="0" err="1"/>
              <a:t>j</a:t>
            </a:r>
            <a:r>
              <a:rPr lang="nb-NO" sz="1200" dirty="0" err="1" smtClean="0"/>
              <a:t>pg</a:t>
            </a:r>
            <a:r>
              <a:rPr lang="nb-NO" sz="1200" dirty="0" smtClean="0"/>
              <a:t> </a:t>
            </a:r>
            <a:r>
              <a:rPr lang="nb-NO" sz="1200" dirty="0"/>
              <a:t>og </a:t>
            </a:r>
            <a:r>
              <a:rPr lang="nb-NO" sz="1200" dirty="0" err="1" smtClean="0"/>
              <a:t>png-format</a:t>
            </a:r>
            <a:r>
              <a:rPr lang="nb-NO" sz="1200" dirty="0" smtClean="0"/>
              <a:t>.</a:t>
            </a:r>
            <a:endParaRPr lang="nb-NO" sz="1200" dirty="0"/>
          </a:p>
        </p:txBody>
      </p:sp>
      <p:sp>
        <p:nvSpPr>
          <p:cNvPr id="12"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14. juni 2019</a:t>
            </a:fld>
            <a:endParaRPr lang="nb-NO" dirty="0"/>
          </a:p>
        </p:txBody>
      </p:sp>
      <p:sp>
        <p:nvSpPr>
          <p:cNvPr id="13"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smtClean="0"/>
              <a:t>Tittel på presentasjonen</a:t>
            </a:r>
            <a:endParaRPr lang="nb-NO" dirty="0"/>
          </a:p>
        </p:txBody>
      </p:sp>
      <p:sp>
        <p:nvSpPr>
          <p:cNvPr id="18"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kmål Tekst med 4 bilder">
    <p:spTree>
      <p:nvGrpSpPr>
        <p:cNvPr id="1" name=""/>
        <p:cNvGrpSpPr/>
        <p:nvPr/>
      </p:nvGrpSpPr>
      <p:grpSpPr>
        <a:xfrm>
          <a:off x="0" y="0"/>
          <a:ext cx="0" cy="0"/>
          <a:chOff x="0" y="0"/>
          <a:chExt cx="0" cy="0"/>
        </a:xfrm>
      </p:grpSpPr>
      <p:sp>
        <p:nvSpPr>
          <p:cNvPr id="7" name="TekstSylinder 6"/>
          <p:cNvSpPr txBox="1"/>
          <p:nvPr userDrawn="1"/>
        </p:nvSpPr>
        <p:spPr>
          <a:xfrm>
            <a:off x="-95251" y="-304800"/>
            <a:ext cx="10128251" cy="277812"/>
          </a:xfrm>
          <a:prstGeom prst="rect">
            <a:avLst/>
          </a:prstGeom>
          <a:noFill/>
        </p:spPr>
        <p:txBody>
          <a:bodyPr>
            <a:spAutoFit/>
          </a:bodyPr>
          <a:lstStyle/>
          <a:p>
            <a:pPr>
              <a:defRPr/>
            </a:pPr>
            <a:r>
              <a:rPr lang="nb-NO" sz="1200" dirty="0" smtClean="0"/>
              <a:t>Bokmål </a:t>
            </a:r>
            <a:r>
              <a:rPr lang="nb-NO" sz="1200" dirty="0"/>
              <a:t>mal: Tekst med kulepunkter – </a:t>
            </a:r>
            <a:r>
              <a:rPr lang="nb-NO" sz="1200" dirty="0" smtClean="0"/>
              <a:t>4 </a:t>
            </a:r>
            <a:r>
              <a:rPr lang="nb-NO" sz="1200" dirty="0"/>
              <a:t>vertikale bilder</a:t>
            </a:r>
          </a:p>
        </p:txBody>
      </p:sp>
      <p:sp>
        <p:nvSpPr>
          <p:cNvPr id="2" name="Tittel 1"/>
          <p:cNvSpPr>
            <a:spLocks noGrp="1"/>
          </p:cNvSpPr>
          <p:nvPr>
            <p:ph type="title"/>
          </p:nvPr>
        </p:nvSpPr>
        <p:spPr>
          <a:xfrm>
            <a:off x="1198800" y="296652"/>
            <a:ext cx="7308000" cy="1143000"/>
          </a:xfrm>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1198800" y="1592797"/>
            <a:ext cx="7308000" cy="4525963"/>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8" name="Plassholder for bilde 7"/>
          <p:cNvSpPr>
            <a:spLocks noGrp="1"/>
          </p:cNvSpPr>
          <p:nvPr>
            <p:ph type="pic" sz="quarter" idx="13"/>
          </p:nvPr>
        </p:nvSpPr>
        <p:spPr>
          <a:xfrm>
            <a:off x="8770570" y="0"/>
            <a:ext cx="3420000" cy="1548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9" name="Plassholder for bilde 7"/>
          <p:cNvSpPr>
            <a:spLocks noGrp="1"/>
          </p:cNvSpPr>
          <p:nvPr>
            <p:ph type="pic" sz="quarter" idx="14"/>
          </p:nvPr>
        </p:nvSpPr>
        <p:spPr>
          <a:xfrm>
            <a:off x="8770570" y="1556792"/>
            <a:ext cx="3420000" cy="1512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10" name="Plassholder for bilde 7"/>
          <p:cNvSpPr>
            <a:spLocks noGrp="1"/>
          </p:cNvSpPr>
          <p:nvPr>
            <p:ph type="pic" sz="quarter" idx="15"/>
          </p:nvPr>
        </p:nvSpPr>
        <p:spPr>
          <a:xfrm>
            <a:off x="8770570" y="3068960"/>
            <a:ext cx="3420000" cy="1548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14" name="Plassholder for bilde 7"/>
          <p:cNvSpPr>
            <a:spLocks noGrp="1"/>
          </p:cNvSpPr>
          <p:nvPr>
            <p:ph type="pic" sz="quarter" idx="19"/>
          </p:nvPr>
        </p:nvSpPr>
        <p:spPr>
          <a:xfrm>
            <a:off x="8770570" y="4606760"/>
            <a:ext cx="3420000" cy="1512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15" name="TekstSylinder 14"/>
          <p:cNvSpPr txBox="1"/>
          <p:nvPr userDrawn="1"/>
        </p:nvSpPr>
        <p:spPr>
          <a:xfrm>
            <a:off x="-3073400" y="5299076"/>
            <a:ext cx="2688167" cy="646331"/>
          </a:xfrm>
          <a:prstGeom prst="rect">
            <a:avLst/>
          </a:prstGeom>
          <a:noFill/>
        </p:spPr>
        <p:txBody>
          <a:bodyPr>
            <a:spAutoFit/>
          </a:bodyPr>
          <a:lstStyle/>
          <a:p>
            <a:pPr>
              <a:defRPr/>
            </a:pPr>
            <a:r>
              <a:rPr lang="nb-NO" sz="1200" b="1" dirty="0"/>
              <a:t>Tips  bilde:</a:t>
            </a:r>
          </a:p>
          <a:p>
            <a:pPr>
              <a:defRPr/>
            </a:pPr>
            <a:r>
              <a:rPr lang="nb-NO" sz="1200" dirty="0"/>
              <a:t>For best oppløsning </a:t>
            </a:r>
            <a:r>
              <a:rPr lang="nb-NO" sz="1200" dirty="0" smtClean="0"/>
              <a:t>anbefales </a:t>
            </a:r>
            <a:r>
              <a:rPr lang="nb-NO" sz="1200" dirty="0" err="1"/>
              <a:t>j</a:t>
            </a:r>
            <a:r>
              <a:rPr lang="nb-NO" sz="1200" dirty="0" err="1" smtClean="0"/>
              <a:t>pg</a:t>
            </a:r>
            <a:r>
              <a:rPr lang="nb-NO" sz="1200" dirty="0" smtClean="0"/>
              <a:t> </a:t>
            </a:r>
            <a:r>
              <a:rPr lang="nb-NO" sz="1200" dirty="0"/>
              <a:t>og </a:t>
            </a:r>
            <a:r>
              <a:rPr lang="nb-NO" sz="1200" dirty="0" err="1" smtClean="0"/>
              <a:t>png-format</a:t>
            </a:r>
            <a:r>
              <a:rPr lang="nb-NO" sz="1200" dirty="0" smtClean="0"/>
              <a:t>.</a:t>
            </a:r>
            <a:endParaRPr lang="nb-NO" sz="1200" dirty="0"/>
          </a:p>
        </p:txBody>
      </p:sp>
      <p:sp>
        <p:nvSpPr>
          <p:cNvPr id="13"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14. juni 2019</a:t>
            </a:fld>
            <a:endParaRPr lang="nb-NO" dirty="0"/>
          </a:p>
        </p:txBody>
      </p:sp>
      <p:sp>
        <p:nvSpPr>
          <p:cNvPr id="19"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smtClean="0"/>
              <a:t>Tittel på presentasjonen</a:t>
            </a:r>
            <a:endParaRPr lang="nb-NO" dirty="0"/>
          </a:p>
        </p:txBody>
      </p:sp>
      <p:sp>
        <p:nvSpPr>
          <p:cNvPr id="20"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Plassholder for tittel 1"/>
          <p:cNvSpPr>
            <a:spLocks noGrp="1"/>
          </p:cNvSpPr>
          <p:nvPr>
            <p:ph type="title"/>
          </p:nvPr>
        </p:nvSpPr>
        <p:spPr bwMode="auto">
          <a:xfrm>
            <a:off x="1198950" y="296863"/>
            <a:ext cx="9360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nb-NO" dirty="0" smtClean="0"/>
              <a:t>Klikk for å redigere tittelstil</a:t>
            </a:r>
          </a:p>
        </p:txBody>
      </p:sp>
      <p:sp>
        <p:nvSpPr>
          <p:cNvPr id="1028" name="Plassholder for tekst 2"/>
          <p:cNvSpPr>
            <a:spLocks noGrp="1"/>
          </p:cNvSpPr>
          <p:nvPr>
            <p:ph type="body" idx="1"/>
          </p:nvPr>
        </p:nvSpPr>
        <p:spPr bwMode="auto">
          <a:xfrm>
            <a:off x="1198950" y="1592263"/>
            <a:ext cx="93600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p>
        </p:txBody>
      </p:sp>
      <p:sp>
        <p:nvSpPr>
          <p:cNvPr id="19"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14. juni 2019</a:t>
            </a:fld>
            <a:endParaRPr lang="nb-NO" dirty="0"/>
          </a:p>
        </p:txBody>
      </p:sp>
      <p:sp>
        <p:nvSpPr>
          <p:cNvPr id="20"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smtClean="0"/>
              <a:t>Tittel på presentasjonen</a:t>
            </a:r>
            <a:endParaRPr lang="nb-NO" dirty="0"/>
          </a:p>
        </p:txBody>
      </p:sp>
      <p:sp>
        <p:nvSpPr>
          <p:cNvPr id="21"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
        <p:nvSpPr>
          <p:cNvPr id="2" name="TekstSylinder 1"/>
          <p:cNvSpPr txBox="1"/>
          <p:nvPr/>
        </p:nvSpPr>
        <p:spPr>
          <a:xfrm>
            <a:off x="595643" y="6304312"/>
            <a:ext cx="2592288" cy="203133"/>
          </a:xfrm>
          <a:prstGeom prst="rect">
            <a:avLst/>
          </a:prstGeom>
          <a:noFill/>
        </p:spPr>
        <p:txBody>
          <a:bodyPr wrap="square" rtlCol="0">
            <a:spAutoFit/>
          </a:bodyPr>
          <a:lstStyle/>
          <a:p>
            <a:pPr>
              <a:lnSpc>
                <a:spcPct val="90000"/>
              </a:lnSpc>
            </a:pPr>
            <a:r>
              <a:rPr lang="nb-NO" sz="800" noProof="0" dirty="0" smtClean="0"/>
              <a:t>Kommunal- og moderniseringsdepartementet</a:t>
            </a:r>
            <a:endParaRPr lang="nb-NO" sz="800" noProof="0" dirty="0"/>
          </a:p>
        </p:txBody>
      </p:sp>
      <p:pic>
        <p:nvPicPr>
          <p:cNvPr id="11" name="Bilde 10"/>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344884" y="6311701"/>
            <a:ext cx="180020" cy="218596"/>
          </a:xfrm>
          <a:prstGeom prst="rect">
            <a:avLst/>
          </a:prstGeom>
        </p:spPr>
      </p:pic>
      <p:cxnSp>
        <p:nvCxnSpPr>
          <p:cNvPr id="12" name="Rett linje 11"/>
          <p:cNvCxnSpPr/>
          <p:nvPr/>
        </p:nvCxnSpPr>
        <p:spPr>
          <a:xfrm>
            <a:off x="613868" y="6201308"/>
            <a:ext cx="0" cy="65669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996" r:id="rId1"/>
    <p:sldLayoutId id="2147483988" r:id="rId2"/>
    <p:sldLayoutId id="2147483995" r:id="rId3"/>
    <p:sldLayoutId id="2147483989" r:id="rId4"/>
    <p:sldLayoutId id="2147483962" r:id="rId5"/>
    <p:sldLayoutId id="2147483963" r:id="rId6"/>
    <p:sldLayoutId id="2147483964" r:id="rId7"/>
    <p:sldLayoutId id="2147483965" r:id="rId8"/>
    <p:sldLayoutId id="2147483983" r:id="rId9"/>
    <p:sldLayoutId id="2147483966" r:id="rId10"/>
    <p:sldLayoutId id="2147483967" r:id="rId11"/>
    <p:sldLayoutId id="2147483968" r:id="rId12"/>
    <p:sldLayoutId id="2147483969" r:id="rId13"/>
    <p:sldLayoutId id="2147483970" r:id="rId14"/>
    <p:sldLayoutId id="2147483993" r:id="rId15"/>
    <p:sldLayoutId id="2147483997" r:id="rId16"/>
    <p:sldLayoutId id="2147483998"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rtl="0" eaLnBrk="1" fontAlgn="base" hangingPunct="1">
        <a:spcBef>
          <a:spcPct val="0"/>
        </a:spcBef>
        <a:spcAft>
          <a:spcPct val="0"/>
        </a:spcAft>
        <a:defRPr sz="3200" b="1" kern="1200">
          <a:solidFill>
            <a:schemeClr val="tx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3200">
          <a:solidFill>
            <a:schemeClr val="tx1"/>
          </a:solidFill>
          <a:latin typeface="Verdana" pitchFamily="34" charset="0"/>
        </a:defRPr>
      </a:lvl2pPr>
      <a:lvl3pPr algn="l" rtl="0" eaLnBrk="1" fontAlgn="base" hangingPunct="1">
        <a:spcBef>
          <a:spcPct val="0"/>
        </a:spcBef>
        <a:spcAft>
          <a:spcPct val="0"/>
        </a:spcAft>
        <a:defRPr sz="3200">
          <a:solidFill>
            <a:schemeClr val="tx1"/>
          </a:solidFill>
          <a:latin typeface="Verdana" pitchFamily="34" charset="0"/>
        </a:defRPr>
      </a:lvl3pPr>
      <a:lvl4pPr algn="l" rtl="0" eaLnBrk="1" fontAlgn="base" hangingPunct="1">
        <a:spcBef>
          <a:spcPct val="0"/>
        </a:spcBef>
        <a:spcAft>
          <a:spcPct val="0"/>
        </a:spcAft>
        <a:defRPr sz="3200">
          <a:solidFill>
            <a:schemeClr val="tx1"/>
          </a:solidFill>
          <a:latin typeface="Verdana" pitchFamily="34" charset="0"/>
        </a:defRPr>
      </a:lvl4pPr>
      <a:lvl5pPr algn="l" rtl="0" eaLnBrk="1" fontAlgn="base" hangingPunct="1">
        <a:spcBef>
          <a:spcPct val="0"/>
        </a:spcBef>
        <a:spcAft>
          <a:spcPct val="0"/>
        </a:spcAft>
        <a:defRPr sz="3200">
          <a:solidFill>
            <a:schemeClr val="tx1"/>
          </a:solidFill>
          <a:latin typeface="Verdana" pitchFamily="34" charset="0"/>
        </a:defRPr>
      </a:lvl5pPr>
      <a:lvl6pPr marL="457200" algn="l" rtl="0" eaLnBrk="1" fontAlgn="base" hangingPunct="1">
        <a:spcBef>
          <a:spcPct val="0"/>
        </a:spcBef>
        <a:spcAft>
          <a:spcPct val="0"/>
        </a:spcAft>
        <a:defRPr sz="3200">
          <a:solidFill>
            <a:schemeClr val="tx1"/>
          </a:solidFill>
          <a:latin typeface="Verdana" pitchFamily="34" charset="0"/>
        </a:defRPr>
      </a:lvl6pPr>
      <a:lvl7pPr marL="914400" algn="l" rtl="0" eaLnBrk="1" fontAlgn="base" hangingPunct="1">
        <a:spcBef>
          <a:spcPct val="0"/>
        </a:spcBef>
        <a:spcAft>
          <a:spcPct val="0"/>
        </a:spcAft>
        <a:defRPr sz="3200">
          <a:solidFill>
            <a:schemeClr val="tx1"/>
          </a:solidFill>
          <a:latin typeface="Verdana" pitchFamily="34" charset="0"/>
        </a:defRPr>
      </a:lvl7pPr>
      <a:lvl8pPr marL="1371600" algn="l" rtl="0" eaLnBrk="1" fontAlgn="base" hangingPunct="1">
        <a:spcBef>
          <a:spcPct val="0"/>
        </a:spcBef>
        <a:spcAft>
          <a:spcPct val="0"/>
        </a:spcAft>
        <a:defRPr sz="3200">
          <a:solidFill>
            <a:schemeClr val="tx1"/>
          </a:solidFill>
          <a:latin typeface="Verdana" pitchFamily="34" charset="0"/>
        </a:defRPr>
      </a:lvl8pPr>
      <a:lvl9pPr marL="1828800" algn="l" rtl="0" eaLnBrk="1" fontAlgn="base" hangingPunct="1">
        <a:spcBef>
          <a:spcPct val="0"/>
        </a:spcBef>
        <a:spcAft>
          <a:spcPct val="0"/>
        </a:spcAft>
        <a:defRPr sz="3200">
          <a:solidFill>
            <a:schemeClr val="tx1"/>
          </a:solidFill>
          <a:latin typeface="Verdana" pitchFamily="34" charset="0"/>
        </a:defRPr>
      </a:lvl9pPr>
    </p:titleStyle>
    <p:bodyStyle>
      <a:lvl1pPr marL="342900" indent="-342900" algn="l" rtl="0" eaLnBrk="1" fontAlgn="base" hangingPunct="1">
        <a:spcBef>
          <a:spcPct val="20000"/>
        </a:spcBef>
        <a:spcAft>
          <a:spcPct val="0"/>
        </a:spcAft>
        <a:buClrTx/>
        <a:buFont typeface="Arial"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lrTx/>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ClrTx/>
        <a:buFont typeface="Arial"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ClrTx/>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ClrTx/>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lovdata.no/dokument/SF/forskrift/1994-11-10-1001?q=rikspolitiske%20retningslinjer" TargetMode="External"/><Relationship Id="rId7" Type="http://schemas.openxmlformats.org/officeDocument/2006/relationships/hyperlink" Target="https://lovdata.no/dokument/INS/forskrift/2014-09-26-1222?q=statlige%20planretningslinjer"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hyperlink" Target="https://lovdata.no/dokument/SF/forskrift/2011-03-25-335?q=statlige%20planretningslinjer" TargetMode="External"/><Relationship Id="rId5" Type="http://schemas.openxmlformats.org/officeDocument/2006/relationships/hyperlink" Target="https://lovdata.no/dokument/SF/forskrift/2018-09-28-1469?q=klimatilpasning" TargetMode="External"/><Relationship Id="rId4" Type="http://schemas.openxmlformats.org/officeDocument/2006/relationships/hyperlink" Target="https://lovdata.no/dokument/SF/forskrift/1995-09-20-4146?q=rikspolitiske%20retningslinjer"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29000">
              <a:schemeClr val="bg1"/>
            </a:gs>
            <a:gs pos="52000">
              <a:schemeClr val="bg2"/>
            </a:gs>
          </a:gsLst>
          <a:lin ang="2700000" scaled="0"/>
        </a:gradFill>
        <a:effectLst/>
      </p:bgPr>
    </p:bg>
    <p:spTree>
      <p:nvGrpSpPr>
        <p:cNvPr id="1" name=""/>
        <p:cNvGrpSpPr/>
        <p:nvPr/>
      </p:nvGrpSpPr>
      <p:grpSpPr>
        <a:xfrm>
          <a:off x="0" y="0"/>
          <a:ext cx="0" cy="0"/>
          <a:chOff x="0" y="0"/>
          <a:chExt cx="0" cy="0"/>
        </a:xfrm>
      </p:grpSpPr>
      <p:sp>
        <p:nvSpPr>
          <p:cNvPr id="2" name="Plassholder for tekst 1"/>
          <p:cNvSpPr>
            <a:spLocks noGrp="1"/>
          </p:cNvSpPr>
          <p:nvPr>
            <p:ph type="body" sz="quarter" idx="17"/>
          </p:nvPr>
        </p:nvSpPr>
        <p:spPr/>
        <p:txBody>
          <a:bodyPr/>
          <a:lstStyle/>
          <a:p>
            <a:r>
              <a:rPr lang="nb-NO" dirty="0" smtClean="0"/>
              <a:t>Utredningsleder Terje Kaldager</a:t>
            </a:r>
            <a:endParaRPr lang="nb-NO" dirty="0"/>
          </a:p>
        </p:txBody>
      </p:sp>
      <p:sp>
        <p:nvSpPr>
          <p:cNvPr id="3" name="Plassholder for tekst 2"/>
          <p:cNvSpPr>
            <a:spLocks noGrp="1"/>
          </p:cNvSpPr>
          <p:nvPr>
            <p:ph type="body" sz="quarter" idx="18"/>
          </p:nvPr>
        </p:nvSpPr>
        <p:spPr/>
        <p:txBody>
          <a:bodyPr/>
          <a:lstStyle/>
          <a:p>
            <a:r>
              <a:rPr lang="nb-NO" dirty="0" err="1" smtClean="0"/>
              <a:t>Webinar</a:t>
            </a:r>
            <a:r>
              <a:rPr lang="nb-NO" dirty="0" smtClean="0"/>
              <a:t> 13.juni 2019</a:t>
            </a:r>
            <a:endParaRPr lang="nb-NO" dirty="0"/>
          </a:p>
        </p:txBody>
      </p:sp>
      <p:sp>
        <p:nvSpPr>
          <p:cNvPr id="4" name="Plassholder for tekst 3"/>
          <p:cNvSpPr>
            <a:spLocks noGrp="1"/>
          </p:cNvSpPr>
          <p:nvPr>
            <p:ph type="body" sz="quarter" idx="20"/>
          </p:nvPr>
        </p:nvSpPr>
        <p:spPr/>
        <p:txBody>
          <a:bodyPr/>
          <a:lstStyle/>
          <a:p>
            <a:r>
              <a:rPr lang="nb-NO" dirty="0"/>
              <a:t>Nasjonale forventninger til regional og kommunal </a:t>
            </a:r>
            <a:r>
              <a:rPr lang="nb-NO" dirty="0" smtClean="0"/>
              <a:t>planlegging </a:t>
            </a:r>
            <a:r>
              <a:rPr lang="nb-NO" dirty="0"/>
              <a:t>2019–2023</a:t>
            </a:r>
          </a:p>
        </p:txBody>
      </p:sp>
    </p:spTree>
    <p:extLst>
      <p:ext uri="{BB962C8B-B14F-4D97-AF65-F5344CB8AC3E}">
        <p14:creationId xmlns:p14="http://schemas.microsoft.com/office/powerpoint/2010/main" val="304636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00" y="296652"/>
            <a:ext cx="7200000" cy="1143000"/>
          </a:xfrm>
        </p:spPr>
        <p:txBody>
          <a:bodyPr/>
          <a:lstStyle/>
          <a:p>
            <a:r>
              <a:rPr lang="nb-NO" dirty="0"/>
              <a:t>Effektive og kunnskapsbaserte </a:t>
            </a:r>
            <a:r>
              <a:rPr lang="nb-NO" dirty="0" smtClean="0"/>
              <a:t>planprosesser</a:t>
            </a:r>
            <a:endParaRPr lang="nb-NO" dirty="0"/>
          </a:p>
        </p:txBody>
      </p:sp>
      <p:sp>
        <p:nvSpPr>
          <p:cNvPr id="3" name="Plassholder for innhold 2"/>
          <p:cNvSpPr>
            <a:spLocks noGrp="1"/>
          </p:cNvSpPr>
          <p:nvPr>
            <p:ph idx="1"/>
          </p:nvPr>
        </p:nvSpPr>
        <p:spPr>
          <a:xfrm>
            <a:off x="1440000" y="1592797"/>
            <a:ext cx="9768567" cy="4525963"/>
          </a:xfrm>
        </p:spPr>
        <p:txBody>
          <a:bodyPr/>
          <a:lstStyle/>
          <a:p>
            <a:pPr lvl="0"/>
            <a:r>
              <a:rPr lang="nb-NO" dirty="0"/>
              <a:t>Innsigelse skal bare fremmes når det er nødvendig for å ivareta nasjonale og viktige regionale interesser, der tidlig dialog og interesseavveiing ikke har ført fram.  </a:t>
            </a:r>
          </a:p>
          <a:p>
            <a:pPr lvl="0"/>
            <a:r>
              <a:rPr lang="nb-NO" dirty="0"/>
              <a:t>Fylkeskommunene og kommunene baserer samfunns- og arealplanleggingen på et oppdatert kunnskapsgrunnlag og har tilgang til nødvendig plankompetanse. </a:t>
            </a:r>
          </a:p>
          <a:p>
            <a:pPr lvl="0"/>
            <a:r>
              <a:rPr lang="nb-NO" dirty="0"/>
              <a:t>Fylkeskommunene styrker regionalt planforum som samordningsarena. Kommunene, fylkesmannen, andre statlige myndigheter og Sametinget bruker forumet aktivt til å gi tydelige signaler tidlig om hva som er nasjonale eller regionalt viktige hensyn i den enkelte sak. </a:t>
            </a:r>
          </a:p>
          <a:p>
            <a:pPr marL="0" indent="0">
              <a:buNone/>
            </a:pPr>
            <a:endParaRPr lang="nb-NO" dirty="0"/>
          </a:p>
          <a:p>
            <a:endParaRPr lang="nb-NO" dirty="0"/>
          </a:p>
        </p:txBody>
      </p:sp>
    </p:spTree>
    <p:extLst>
      <p:ext uri="{BB962C8B-B14F-4D97-AF65-F5344CB8AC3E}">
        <p14:creationId xmlns:p14="http://schemas.microsoft.com/office/powerpoint/2010/main" val="254041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God gjennomføring av arealplaner</a:t>
            </a:r>
          </a:p>
        </p:txBody>
      </p:sp>
      <p:sp>
        <p:nvSpPr>
          <p:cNvPr id="3" name="Plassholder for innhold 2"/>
          <p:cNvSpPr>
            <a:spLocks noGrp="1"/>
          </p:cNvSpPr>
          <p:nvPr>
            <p:ph idx="1"/>
          </p:nvPr>
        </p:nvSpPr>
        <p:spPr/>
        <p:txBody>
          <a:bodyPr/>
          <a:lstStyle/>
          <a:p>
            <a:r>
              <a:rPr lang="nb-NO" dirty="0" smtClean="0"/>
              <a:t>Fylkeskommunene </a:t>
            </a:r>
            <a:r>
              <a:rPr lang="nb-NO" dirty="0"/>
              <a:t>formulerer klare behov og prioriteringer som innspill til konseptvalgutredning for store statlige samferdselstiltak. Fylkeskommuner og kommuner legger vedtatte statlige planer til grunn for egen planlegging. </a:t>
            </a:r>
          </a:p>
          <a:p>
            <a:r>
              <a:rPr lang="nb-NO" dirty="0"/>
              <a:t>Kommunene bidrar til å sikre effektiv og rask behandling av private reguleringsplanforslag, og til god plankvalitet ved å gi tidlige, tydelige og relevante krav til utredninger og dokumentasjon.</a:t>
            </a:r>
          </a:p>
          <a:p>
            <a:endParaRPr lang="nb-NO" dirty="0"/>
          </a:p>
          <a:p>
            <a:endParaRPr lang="nb-NO" dirty="0"/>
          </a:p>
        </p:txBody>
      </p:sp>
    </p:spTree>
    <p:extLst>
      <p:ext uri="{BB962C8B-B14F-4D97-AF65-F5344CB8AC3E}">
        <p14:creationId xmlns:p14="http://schemas.microsoft.com/office/powerpoint/2010/main" val="309452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00" y="296652"/>
            <a:ext cx="7200000" cy="1143000"/>
          </a:xfrm>
        </p:spPr>
        <p:txBody>
          <a:bodyPr/>
          <a:lstStyle/>
          <a:p>
            <a:r>
              <a:rPr lang="nb-NO" dirty="0"/>
              <a:t>Økt bruk av digitale verktøy i planleggingen</a:t>
            </a:r>
          </a:p>
        </p:txBody>
      </p:sp>
      <p:sp>
        <p:nvSpPr>
          <p:cNvPr id="3" name="Plassholder for innhold 2"/>
          <p:cNvSpPr>
            <a:spLocks noGrp="1"/>
          </p:cNvSpPr>
          <p:nvPr>
            <p:ph idx="1"/>
          </p:nvPr>
        </p:nvSpPr>
        <p:spPr>
          <a:xfrm>
            <a:off x="1440001" y="1592797"/>
            <a:ext cx="7200000" cy="4525963"/>
          </a:xfrm>
        </p:spPr>
        <p:txBody>
          <a:bodyPr/>
          <a:lstStyle/>
          <a:p>
            <a:pPr lvl="0"/>
            <a:r>
              <a:rPr lang="nb-NO" dirty="0"/>
              <a:t>Fylkeskommunene og kommunene tar i bruk digitale dialogløsninger og legger til rette for enkel tilgang til plandata i digitalt planregister, og til temadata i det offentlige kartgrunnlaget.</a:t>
            </a:r>
          </a:p>
          <a:p>
            <a:pPr marL="0" indent="0">
              <a:buNone/>
            </a:pPr>
            <a:endParaRPr lang="nb-NO" dirty="0"/>
          </a:p>
          <a:p>
            <a:pPr lvl="0"/>
            <a:r>
              <a:rPr lang="nb-NO" dirty="0"/>
              <a:t>Kommunene tar i bruk digitale verktøy basert på </a:t>
            </a:r>
            <a:r>
              <a:rPr lang="nb-NO" dirty="0" err="1"/>
              <a:t>eByggesak</a:t>
            </a:r>
            <a:r>
              <a:rPr lang="nb-NO" dirty="0"/>
              <a:t>-standarden, for å sikre en mer effektiv og fulldigital saksbehandling av byggesøknader.</a:t>
            </a:r>
          </a:p>
          <a:p>
            <a:pPr marL="0" indent="0">
              <a:buNone/>
            </a:pPr>
            <a:endParaRPr lang="nb-NO" dirty="0"/>
          </a:p>
          <a:p>
            <a:endParaRPr lang="nb-NO" dirty="0"/>
          </a:p>
        </p:txBody>
      </p:sp>
      <p:pic>
        <p:nvPicPr>
          <p:cNvPr id="5" name="Plassholder for bilde 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455" r="455"/>
          <a:stretch>
            <a:fillRect/>
          </a:stretch>
        </p:blipFill>
        <p:spPr/>
      </p:pic>
    </p:spTree>
    <p:extLst>
      <p:ext uri="{BB962C8B-B14F-4D97-AF65-F5344CB8AC3E}">
        <p14:creationId xmlns:p14="http://schemas.microsoft.com/office/powerpoint/2010/main" val="140862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00" y="548680"/>
            <a:ext cx="7200000" cy="1512168"/>
          </a:xfrm>
        </p:spPr>
        <p:txBody>
          <a:bodyPr/>
          <a:lstStyle/>
          <a:p>
            <a:r>
              <a:rPr lang="nb-NO" dirty="0"/>
              <a:t/>
            </a:r>
            <a:br>
              <a:rPr lang="nb-NO" dirty="0"/>
            </a:br>
            <a:r>
              <a:rPr lang="nb-NO" dirty="0"/>
              <a:t>Vekstkraftige regioner og lokalsamfunn i hele landet</a:t>
            </a:r>
            <a:br>
              <a:rPr lang="nb-NO" dirty="0"/>
            </a:br>
            <a:endParaRPr lang="nb-NO" dirty="0"/>
          </a:p>
        </p:txBody>
      </p:sp>
      <p:sp>
        <p:nvSpPr>
          <p:cNvPr id="3" name="Plassholder for innhold 2"/>
          <p:cNvSpPr>
            <a:spLocks noGrp="1"/>
          </p:cNvSpPr>
          <p:nvPr>
            <p:ph idx="1"/>
          </p:nvPr>
        </p:nvSpPr>
        <p:spPr>
          <a:xfrm>
            <a:off x="1440001" y="1844824"/>
            <a:ext cx="7200000" cy="4273936"/>
          </a:xfrm>
        </p:spPr>
        <p:txBody>
          <a:bodyPr/>
          <a:lstStyle/>
          <a:p>
            <a:r>
              <a:rPr lang="nb-NO" dirty="0" smtClean="0"/>
              <a:t>Næringsutvikling gir grunnlag for velferd</a:t>
            </a:r>
          </a:p>
          <a:p>
            <a:r>
              <a:rPr lang="nb-NO" dirty="0" smtClean="0"/>
              <a:t>Et samfunn med lave utslipp, som er trygt og tilpasset klimaendringene</a:t>
            </a:r>
          </a:p>
          <a:p>
            <a:r>
              <a:rPr lang="nb-NO" dirty="0" smtClean="0"/>
              <a:t>Aktiv forvaltning av natur- og kulturminneverdier</a:t>
            </a:r>
          </a:p>
          <a:p>
            <a:r>
              <a:rPr lang="nb-NO" dirty="0" smtClean="0"/>
              <a:t>Ressursbasert næringsutvikling</a:t>
            </a:r>
            <a:endParaRPr lang="nb-NO" dirty="0"/>
          </a:p>
        </p:txBody>
      </p:sp>
      <p:pic>
        <p:nvPicPr>
          <p:cNvPr id="5" name="Plassholder for bilde 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8714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00" y="296652"/>
            <a:ext cx="7200000" cy="1143000"/>
          </a:xfrm>
        </p:spPr>
        <p:txBody>
          <a:bodyPr/>
          <a:lstStyle/>
          <a:p>
            <a:r>
              <a:rPr lang="nb-NO" dirty="0"/>
              <a:t>Næringsutvikling gir grunnlag for velferd</a:t>
            </a:r>
          </a:p>
        </p:txBody>
      </p:sp>
      <p:sp>
        <p:nvSpPr>
          <p:cNvPr id="3" name="Plassholder for innhold 2"/>
          <p:cNvSpPr>
            <a:spLocks noGrp="1"/>
          </p:cNvSpPr>
          <p:nvPr>
            <p:ph idx="1"/>
          </p:nvPr>
        </p:nvSpPr>
        <p:spPr>
          <a:xfrm>
            <a:off x="1440001" y="1592797"/>
            <a:ext cx="7200000" cy="4525963"/>
          </a:xfrm>
        </p:spPr>
        <p:txBody>
          <a:bodyPr/>
          <a:lstStyle/>
          <a:p>
            <a:pPr lvl="0"/>
            <a:r>
              <a:rPr lang="nb-NO" dirty="0"/>
              <a:t>Fylkeskommunene og kommunene legger til rette for verdiskaping og næringsutvikling i alle deler av landet og mobiliserer og utvikler bedrifter og næringsmiljøer til å hevde seg nasjonalt og internasjonalt. </a:t>
            </a:r>
          </a:p>
          <a:p>
            <a:pPr lvl="0"/>
            <a:r>
              <a:rPr lang="nb-NO" dirty="0"/>
              <a:t>Fylkeskommunene og kommunene stimulerer til grønn omstilling, innovasjon, vekst i nye arbeidsplasser og et inkluderende arbeidsliv og setter av tilstrekkelige arealer som ivaretar samfunnets behov.</a:t>
            </a:r>
          </a:p>
          <a:p>
            <a:pPr marL="0" indent="0">
              <a:buNone/>
            </a:pPr>
            <a:endParaRPr lang="nb-NO" dirty="0"/>
          </a:p>
          <a:p>
            <a:endParaRPr lang="nb-NO" dirty="0"/>
          </a:p>
        </p:txBody>
      </p:sp>
      <p:pic>
        <p:nvPicPr>
          <p:cNvPr id="5" name="Plassholder for bilde 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5610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00" y="296652"/>
            <a:ext cx="7200000" cy="1404156"/>
          </a:xfrm>
        </p:spPr>
        <p:txBody>
          <a:bodyPr/>
          <a:lstStyle/>
          <a:p>
            <a:r>
              <a:rPr lang="nb-NO" dirty="0"/>
              <a:t>Et samfunn med lave utslipp, som er trygt og tilpasset klimaendringene</a:t>
            </a:r>
          </a:p>
        </p:txBody>
      </p:sp>
      <p:sp>
        <p:nvSpPr>
          <p:cNvPr id="3" name="Plassholder for innhold 2"/>
          <p:cNvSpPr>
            <a:spLocks noGrp="1"/>
          </p:cNvSpPr>
          <p:nvPr>
            <p:ph idx="1"/>
          </p:nvPr>
        </p:nvSpPr>
        <p:spPr>
          <a:xfrm>
            <a:off x="1440001" y="1844824"/>
            <a:ext cx="7200000" cy="4273936"/>
          </a:xfrm>
        </p:spPr>
        <p:txBody>
          <a:bodyPr/>
          <a:lstStyle/>
          <a:p>
            <a:pPr lvl="0"/>
            <a:r>
              <a:rPr lang="nb-NO" sz="2200" dirty="0"/>
              <a:t>Fylkeskommunene og kommunene vektlegger arbeidet med å redusere utslipp av klimagasser, inkludert utslipp fra arealbruksendringer, mer effektiv energibruk og miljøvennlig energiomlegging. Oppdatert kunnskap om forventede klimaendringer og konsekvenser brukes i planleggingen. </a:t>
            </a:r>
          </a:p>
          <a:p>
            <a:r>
              <a:rPr lang="nb-NO" sz="2200" dirty="0"/>
              <a:t>Fylkeskommunene og kommunene legger vekt på klimatilpasning og samfunnssikkerhet i sin planlegging, og legger de høye alternativene fra nasjonale klimaframskrivinger til grunn for arbeidet. Risiko- og sårbarhetsanalyser legges til grunn for plan-  og byggesaksbehandlingen.</a:t>
            </a:r>
          </a:p>
          <a:p>
            <a:pPr marL="0" indent="0">
              <a:buNone/>
            </a:pPr>
            <a:endParaRPr lang="nb-NO" dirty="0"/>
          </a:p>
          <a:p>
            <a:endParaRPr lang="nb-NO" dirty="0"/>
          </a:p>
        </p:txBody>
      </p:sp>
      <p:pic>
        <p:nvPicPr>
          <p:cNvPr id="5" name="Plassholder for bilde 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2925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00" y="296652"/>
            <a:ext cx="7200000" cy="1143000"/>
          </a:xfrm>
        </p:spPr>
        <p:txBody>
          <a:bodyPr/>
          <a:lstStyle/>
          <a:p>
            <a:r>
              <a:rPr lang="nb-NO" dirty="0"/>
              <a:t>Aktiv forvaltning av natur- og kulturminneverdier</a:t>
            </a:r>
          </a:p>
        </p:txBody>
      </p:sp>
      <p:sp>
        <p:nvSpPr>
          <p:cNvPr id="3" name="Plassholder for innhold 2"/>
          <p:cNvSpPr>
            <a:spLocks noGrp="1"/>
          </p:cNvSpPr>
          <p:nvPr>
            <p:ph idx="1"/>
          </p:nvPr>
        </p:nvSpPr>
        <p:spPr>
          <a:xfrm>
            <a:off x="1440001" y="1592797"/>
            <a:ext cx="7200000" cy="4525963"/>
          </a:xfrm>
        </p:spPr>
        <p:txBody>
          <a:bodyPr/>
          <a:lstStyle/>
          <a:p>
            <a:pPr lvl="0"/>
            <a:r>
              <a:rPr lang="nb-NO" sz="2400" dirty="0"/>
              <a:t>Fylkeskommunene og kommunene identifiserer og tar hensyn til viktig naturmangfold, friluftslivsområder, overordnet grønnstruktur, kulturhistoriske verdier, kulturmiljø og landskap i planleggingen. Samlede virkninger tas hensyn til. </a:t>
            </a:r>
          </a:p>
          <a:p>
            <a:pPr lvl="0"/>
            <a:r>
              <a:rPr lang="nb-NO" sz="2400" dirty="0"/>
              <a:t>Fylkeskommunene og kommunene vurderer arealbruken i strandsonen langs sjøen og i og langs vassdrag i et helhetlig og langsiktig perspektiv, og tar særlige hensyn til naturmangfold, kulturmiljø, friluftsliv, landskap og andre allmenne interesser.</a:t>
            </a:r>
          </a:p>
          <a:p>
            <a:endParaRPr lang="nb-NO" dirty="0"/>
          </a:p>
          <a:p>
            <a:endParaRPr lang="nb-NO" dirty="0"/>
          </a:p>
        </p:txBody>
      </p:sp>
      <p:pic>
        <p:nvPicPr>
          <p:cNvPr id="5" name="Plassholder for bilde 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2735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
            </a:r>
            <a:br>
              <a:rPr lang="nb-NO" dirty="0"/>
            </a:br>
            <a:r>
              <a:rPr lang="nb-NO" dirty="0"/>
              <a:t>Ressursbasert </a:t>
            </a:r>
            <a:r>
              <a:rPr lang="nb-NO" dirty="0" smtClean="0"/>
              <a:t>næringsutvikling</a:t>
            </a:r>
            <a:endParaRPr lang="nb-NO" dirty="0"/>
          </a:p>
        </p:txBody>
      </p:sp>
      <p:sp>
        <p:nvSpPr>
          <p:cNvPr id="3" name="Plassholder for innhold 2"/>
          <p:cNvSpPr>
            <a:spLocks noGrp="1"/>
          </p:cNvSpPr>
          <p:nvPr>
            <p:ph idx="1"/>
          </p:nvPr>
        </p:nvSpPr>
        <p:spPr/>
        <p:txBody>
          <a:bodyPr/>
          <a:lstStyle/>
          <a:p>
            <a:r>
              <a:rPr lang="nb-NO" sz="2300" dirty="0"/>
              <a:t>Fylkeskommunene og kommunene avsetter tilstrekkelig areal til ønsket vekst i oppdretts- og havbruksnæringen gjennom oppdaterte planer, som også ivaretar miljøhensyn og andre samfunnsinteresser. Strategier for utvikling av havbruk utenfor kysten inngår i planene</a:t>
            </a:r>
            <a:r>
              <a:rPr lang="nb-NO" sz="2300" dirty="0" smtClean="0"/>
              <a:t>.</a:t>
            </a:r>
          </a:p>
          <a:p>
            <a:r>
              <a:rPr lang="nb-NO" sz="2300" dirty="0"/>
              <a:t>Fylkeskommunene og kommunene sikrer viktige jordbruksområder og kulturlandskap i landbruket gjennom langsiktige utbyggingsgrenser. Utbyggingsløsninger som kan redusere nedbygging av dyrka mark vurderes i samsvar med det nasjonale </a:t>
            </a:r>
            <a:r>
              <a:rPr lang="nb-NO" sz="2300" dirty="0" smtClean="0"/>
              <a:t>jordvernmålet</a:t>
            </a:r>
          </a:p>
          <a:p>
            <a:r>
              <a:rPr lang="nb-NO" sz="2300" dirty="0"/>
              <a:t>Fylkeskommunene og kommunene legger til rette for en bærekraftig utvikling i fjell og utmark og har særlig oppmerksomhet rettet mot områder med stort utbyggingspress. Dette skjer blant annet ved å fastsette langsiktige utbyggingsgrenser.</a:t>
            </a:r>
          </a:p>
          <a:p>
            <a:endParaRPr lang="nb-NO" dirty="0"/>
          </a:p>
          <a:p>
            <a:endParaRPr lang="nb-NO" dirty="0"/>
          </a:p>
        </p:txBody>
      </p:sp>
    </p:spTree>
    <p:extLst>
      <p:ext uri="{BB962C8B-B14F-4D97-AF65-F5344CB8AC3E}">
        <p14:creationId xmlns:p14="http://schemas.microsoft.com/office/powerpoint/2010/main" val="84362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00" y="296652"/>
            <a:ext cx="7200000" cy="1692188"/>
          </a:xfrm>
        </p:spPr>
        <p:txBody>
          <a:bodyPr/>
          <a:lstStyle/>
          <a:p>
            <a:r>
              <a:rPr lang="nb-NO" dirty="0"/>
              <a:t>Bærekraftig areal- og transportutvikling</a:t>
            </a:r>
            <a:br>
              <a:rPr lang="nb-NO" dirty="0"/>
            </a:br>
            <a:endParaRPr lang="nb-NO" dirty="0"/>
          </a:p>
        </p:txBody>
      </p:sp>
      <p:sp>
        <p:nvSpPr>
          <p:cNvPr id="3" name="Plassholder for innhold 2"/>
          <p:cNvSpPr>
            <a:spLocks noGrp="1"/>
          </p:cNvSpPr>
          <p:nvPr>
            <p:ph idx="1"/>
          </p:nvPr>
        </p:nvSpPr>
        <p:spPr>
          <a:xfrm>
            <a:off x="1440001" y="1844824"/>
            <a:ext cx="7200000" cy="4273936"/>
          </a:xfrm>
        </p:spPr>
        <p:txBody>
          <a:bodyPr/>
          <a:lstStyle/>
          <a:p>
            <a:r>
              <a:rPr lang="nb-NO" dirty="0" smtClean="0"/>
              <a:t>Styrket knutepunktutvikling</a:t>
            </a:r>
          </a:p>
          <a:p>
            <a:r>
              <a:rPr lang="nb-NO" dirty="0" smtClean="0"/>
              <a:t>Mer vekt på regionale løsninger</a:t>
            </a:r>
            <a:endParaRPr lang="nb-NO" dirty="0"/>
          </a:p>
        </p:txBody>
      </p:sp>
      <p:pic>
        <p:nvPicPr>
          <p:cNvPr id="5" name="Plassholder for bilde 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6927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00" y="296652"/>
            <a:ext cx="7200000" cy="1143000"/>
          </a:xfrm>
        </p:spPr>
        <p:txBody>
          <a:bodyPr/>
          <a:lstStyle/>
          <a:p>
            <a:r>
              <a:rPr lang="nb-NO" dirty="0"/>
              <a:t/>
            </a:r>
            <a:br>
              <a:rPr lang="nb-NO" dirty="0"/>
            </a:br>
            <a:endParaRPr lang="nb-NO" dirty="0"/>
          </a:p>
        </p:txBody>
      </p:sp>
      <p:sp>
        <p:nvSpPr>
          <p:cNvPr id="3" name="Plassholder for innhold 2"/>
          <p:cNvSpPr>
            <a:spLocks noGrp="1"/>
          </p:cNvSpPr>
          <p:nvPr>
            <p:ph idx="1"/>
          </p:nvPr>
        </p:nvSpPr>
        <p:spPr>
          <a:xfrm>
            <a:off x="479376" y="1592797"/>
            <a:ext cx="8160625" cy="4525963"/>
          </a:xfrm>
        </p:spPr>
        <p:txBody>
          <a:bodyPr/>
          <a:lstStyle/>
          <a:p>
            <a:pPr lvl="0"/>
            <a:r>
              <a:rPr lang="nb-NO" sz="1800" dirty="0"/>
              <a:t>Fylkeskommunene og kommunene legger til rette for vekst og utvikling i kompakte og klart avgrensede byområder gjennom regionale bolig-, areal- og transportplaner. Planene fastsetter regionalt utbyggingsmønster, senterstruktur og hovedtrekk i transportsystemet</a:t>
            </a:r>
            <a:r>
              <a:rPr lang="nb-NO" sz="1800" dirty="0" smtClean="0"/>
              <a:t>.</a:t>
            </a:r>
            <a:endParaRPr lang="nb-NO" sz="1800" dirty="0"/>
          </a:p>
          <a:p>
            <a:pPr lvl="0"/>
            <a:r>
              <a:rPr lang="nb-NO" sz="1800" dirty="0"/>
              <a:t>Fylkeskommunene og kommunene legger til rette for høy arealutnyttelse i byområder gjennom fortetting og transformasjon med kvalitet i omgivelsene, med vekt på arkitektur, byrom, kulturmiljøer, grønnstruktur og andre miljøverdier. Lokalisering av boliger, service, handel og andre arbeidsplass- og besøksintensive virksomheter vurderes i sammenheng med eksisterende eller framtidige kollektivknutepunkt. </a:t>
            </a:r>
          </a:p>
          <a:p>
            <a:pPr lvl="0"/>
            <a:r>
              <a:rPr lang="nb-NO" sz="1800" dirty="0"/>
              <a:t>Fylkeskommunene og kommunene legger til rette for sykling og gange i byer og tettsteder, blant annet gjennom trygge skoleveier, ved å planlegge for gange og sykling fra kollektivknutepunkt og ut til friluftslivsområder, og for transportløsninger for grupper som er mindre mobile. </a:t>
            </a:r>
          </a:p>
          <a:p>
            <a:endParaRPr lang="nb-NO" dirty="0"/>
          </a:p>
        </p:txBody>
      </p:sp>
      <p:pic>
        <p:nvPicPr>
          <p:cNvPr id="5" name="Plassholder for bilde 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4" name="Rektangel 3"/>
          <p:cNvSpPr/>
          <p:nvPr/>
        </p:nvSpPr>
        <p:spPr>
          <a:xfrm>
            <a:off x="1442405" y="683486"/>
            <a:ext cx="6885843" cy="584775"/>
          </a:xfrm>
          <a:prstGeom prst="rect">
            <a:avLst/>
          </a:prstGeom>
        </p:spPr>
        <p:txBody>
          <a:bodyPr wrap="square">
            <a:spAutoFit/>
          </a:bodyPr>
          <a:lstStyle/>
          <a:p>
            <a:r>
              <a:rPr lang="nb-NO" sz="3200" b="1" dirty="0"/>
              <a:t>Styrket </a:t>
            </a:r>
            <a:r>
              <a:rPr lang="nb-NO" sz="3200" b="1" dirty="0" smtClean="0"/>
              <a:t>knutepunktutvikling</a:t>
            </a:r>
            <a:endParaRPr lang="nb-NO" sz="3200" b="1" dirty="0"/>
          </a:p>
        </p:txBody>
      </p:sp>
    </p:spTree>
    <p:extLst>
      <p:ext uri="{BB962C8B-B14F-4D97-AF65-F5344CB8AC3E}">
        <p14:creationId xmlns:p14="http://schemas.microsoft.com/office/powerpoint/2010/main" val="285915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dirty="0"/>
              <a:t>Nasjonale forventninger 2019-2023</a:t>
            </a:r>
          </a:p>
        </p:txBody>
      </p:sp>
      <p:sp>
        <p:nvSpPr>
          <p:cNvPr id="3" name="Plassholder for innhold 2"/>
          <p:cNvSpPr>
            <a:spLocks noGrp="1"/>
          </p:cNvSpPr>
          <p:nvPr>
            <p:ph idx="1"/>
          </p:nvPr>
        </p:nvSpPr>
        <p:spPr/>
        <p:txBody>
          <a:bodyPr/>
          <a:lstStyle/>
          <a:p>
            <a:r>
              <a:rPr lang="nb-NO" dirty="0"/>
              <a:t>Regjeringen skal hvert fjerde år legge fram nasjonale forventninger til regional og kommunal planlegging for å fremme en bærekraftig utvikling i hele landet. </a:t>
            </a:r>
            <a:endParaRPr lang="nb-NO" dirty="0" smtClean="0"/>
          </a:p>
          <a:p>
            <a:r>
              <a:rPr lang="nb-NO" dirty="0" smtClean="0"/>
              <a:t>De </a:t>
            </a:r>
            <a:r>
              <a:rPr lang="nb-NO" dirty="0"/>
              <a:t>nasjonale forventningene skal følges opp i fylkeskommunenes og kommunenes arbeid med planstrategier og planer, og legges til grunn for statlige myndigheters medvirkning i planleggingen. </a:t>
            </a:r>
            <a:endParaRPr lang="nb-NO" dirty="0" smtClean="0"/>
          </a:p>
          <a:p>
            <a:r>
              <a:rPr lang="nb-NO" dirty="0" smtClean="0"/>
              <a:t>Det </a:t>
            </a:r>
            <a:r>
              <a:rPr lang="nb-NO" dirty="0"/>
              <a:t>er tredje gang regjeringen utarbeider Nasjonale forventninger. </a:t>
            </a:r>
          </a:p>
          <a:p>
            <a:endParaRPr lang="nb-NO" dirty="0" smtClean="0"/>
          </a:p>
        </p:txBody>
      </p:sp>
      <p:pic>
        <p:nvPicPr>
          <p:cNvPr id="4" name="Bilde 3"/>
          <p:cNvPicPr>
            <a:picLocks noChangeAspect="1"/>
          </p:cNvPicPr>
          <p:nvPr/>
        </p:nvPicPr>
        <p:blipFill>
          <a:blip r:embed="rId3"/>
          <a:stretch>
            <a:fillRect/>
          </a:stretch>
        </p:blipFill>
        <p:spPr>
          <a:xfrm>
            <a:off x="9696400" y="4949974"/>
            <a:ext cx="2351584" cy="1826870"/>
          </a:xfrm>
          <a:prstGeom prst="rect">
            <a:avLst/>
          </a:prstGeom>
        </p:spPr>
      </p:pic>
      <p:pic>
        <p:nvPicPr>
          <p:cNvPr id="5" name="Bilde 4"/>
          <p:cNvPicPr>
            <a:picLocks noChangeAspect="1"/>
          </p:cNvPicPr>
          <p:nvPr/>
        </p:nvPicPr>
        <p:blipFill>
          <a:blip r:embed="rId4"/>
          <a:stretch>
            <a:fillRect/>
          </a:stretch>
        </p:blipFill>
        <p:spPr>
          <a:xfrm>
            <a:off x="10416480" y="5085184"/>
            <a:ext cx="1631504" cy="368862"/>
          </a:xfrm>
          <a:prstGeom prst="rect">
            <a:avLst/>
          </a:prstGeom>
        </p:spPr>
      </p:pic>
      <p:pic>
        <p:nvPicPr>
          <p:cNvPr id="6" name="Bilde 5"/>
          <p:cNvPicPr>
            <a:picLocks noChangeAspect="1"/>
          </p:cNvPicPr>
          <p:nvPr/>
        </p:nvPicPr>
        <p:blipFill>
          <a:blip r:embed="rId5"/>
          <a:stretch>
            <a:fillRect/>
          </a:stretch>
        </p:blipFill>
        <p:spPr>
          <a:xfrm>
            <a:off x="6923832" y="4949974"/>
            <a:ext cx="2435826" cy="1826870"/>
          </a:xfrm>
          <a:prstGeom prst="rect">
            <a:avLst/>
          </a:prstGeom>
        </p:spPr>
      </p:pic>
      <p:pic>
        <p:nvPicPr>
          <p:cNvPr id="2" name="Bilde 1"/>
          <p:cNvPicPr>
            <a:picLocks noChangeAspect="1"/>
          </p:cNvPicPr>
          <p:nvPr/>
        </p:nvPicPr>
        <p:blipFill>
          <a:blip r:embed="rId6"/>
          <a:stretch>
            <a:fillRect/>
          </a:stretch>
        </p:blipFill>
        <p:spPr>
          <a:xfrm>
            <a:off x="5015880" y="4963159"/>
            <a:ext cx="1458323" cy="1860489"/>
          </a:xfrm>
          <a:prstGeom prst="rect">
            <a:avLst/>
          </a:prstGeom>
        </p:spPr>
      </p:pic>
    </p:spTree>
    <p:extLst>
      <p:ext uri="{BB962C8B-B14F-4D97-AF65-F5344CB8AC3E}">
        <p14:creationId xmlns:p14="http://schemas.microsoft.com/office/powerpoint/2010/main" val="44725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Mer vekt på regionale løsninger</a:t>
            </a:r>
          </a:p>
        </p:txBody>
      </p:sp>
      <p:sp>
        <p:nvSpPr>
          <p:cNvPr id="3" name="Plassholder for innhold 2"/>
          <p:cNvSpPr>
            <a:spLocks noGrp="1"/>
          </p:cNvSpPr>
          <p:nvPr>
            <p:ph idx="1"/>
          </p:nvPr>
        </p:nvSpPr>
        <p:spPr/>
        <p:txBody>
          <a:bodyPr/>
          <a:lstStyle/>
          <a:p>
            <a:pPr lvl="0"/>
            <a:r>
              <a:rPr lang="nb-NO" dirty="0" smtClean="0"/>
              <a:t>By- </a:t>
            </a:r>
            <a:r>
              <a:rPr lang="nb-NO" dirty="0"/>
              <a:t>og omlandskommuner, sammen med fylkeskommunene, videreutvikler samarbeidet om transport på tvers av administrative grenser der dette bidrar til effektiv ressursbruk, næringsutvikling, bosetting og sosial bærekraft i ulike deler av fylket</a:t>
            </a:r>
            <a:r>
              <a:rPr lang="nb-NO" dirty="0" smtClean="0"/>
              <a:t>.</a:t>
            </a:r>
            <a:endParaRPr lang="nb-NO" dirty="0"/>
          </a:p>
        </p:txBody>
      </p:sp>
    </p:spTree>
    <p:extLst>
      <p:ext uri="{BB962C8B-B14F-4D97-AF65-F5344CB8AC3E}">
        <p14:creationId xmlns:p14="http://schemas.microsoft.com/office/powerpoint/2010/main" val="186197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00" y="296652"/>
            <a:ext cx="7200000" cy="1143000"/>
          </a:xfrm>
        </p:spPr>
        <p:txBody>
          <a:bodyPr/>
          <a:lstStyle/>
          <a:p>
            <a:r>
              <a:rPr lang="nb-NO" dirty="0"/>
              <a:t/>
            </a:r>
            <a:br>
              <a:rPr lang="nb-NO" dirty="0"/>
            </a:br>
            <a:r>
              <a:rPr lang="nb-NO" dirty="0"/>
              <a:t>Byer og tettsteder der det er godt å bo og leve</a:t>
            </a:r>
          </a:p>
        </p:txBody>
      </p:sp>
      <p:sp>
        <p:nvSpPr>
          <p:cNvPr id="3" name="Plassholder for innhold 2"/>
          <p:cNvSpPr>
            <a:spLocks noGrp="1"/>
          </p:cNvSpPr>
          <p:nvPr>
            <p:ph idx="1"/>
          </p:nvPr>
        </p:nvSpPr>
        <p:spPr>
          <a:xfrm>
            <a:off x="1440001" y="1592797"/>
            <a:ext cx="7200000" cy="4525963"/>
          </a:xfrm>
        </p:spPr>
        <p:txBody>
          <a:bodyPr/>
          <a:lstStyle/>
          <a:p>
            <a:r>
              <a:rPr lang="nb-NO" dirty="0" smtClean="0"/>
              <a:t>Åpne og inkluderende</a:t>
            </a:r>
          </a:p>
          <a:p>
            <a:r>
              <a:rPr lang="nb-NO" dirty="0" smtClean="0"/>
              <a:t>Trygge og helsefremmende</a:t>
            </a:r>
          </a:p>
          <a:p>
            <a:r>
              <a:rPr lang="nb-NO" dirty="0" smtClean="0"/>
              <a:t>Kvalitet i våre fysiske omgivelser</a:t>
            </a:r>
          </a:p>
          <a:p>
            <a:r>
              <a:rPr lang="nb-NO" dirty="0" smtClean="0"/>
              <a:t>Levende sentrumsområder</a:t>
            </a:r>
            <a:endParaRPr lang="nb-NO" dirty="0"/>
          </a:p>
        </p:txBody>
      </p:sp>
      <p:pic>
        <p:nvPicPr>
          <p:cNvPr id="5" name="Plassholder for bilde 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9983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00" y="296652"/>
            <a:ext cx="7200000" cy="1143000"/>
          </a:xfrm>
        </p:spPr>
        <p:txBody>
          <a:bodyPr/>
          <a:lstStyle/>
          <a:p>
            <a:r>
              <a:rPr lang="nb-NO" dirty="0"/>
              <a:t>Åpne og inkluderende</a:t>
            </a:r>
          </a:p>
        </p:txBody>
      </p:sp>
      <p:sp>
        <p:nvSpPr>
          <p:cNvPr id="3" name="Plassholder for innhold 2"/>
          <p:cNvSpPr>
            <a:spLocks noGrp="1"/>
          </p:cNvSpPr>
          <p:nvPr>
            <p:ph idx="1"/>
          </p:nvPr>
        </p:nvSpPr>
        <p:spPr>
          <a:xfrm>
            <a:off x="1440001" y="1592797"/>
            <a:ext cx="7200000" cy="4525963"/>
          </a:xfrm>
        </p:spPr>
        <p:txBody>
          <a:bodyPr/>
          <a:lstStyle/>
          <a:p>
            <a:pPr lvl="0"/>
            <a:r>
              <a:rPr lang="nb-NO" sz="2000" dirty="0"/>
              <a:t>Kommunene planlegger aktivt for å motvirke og forebygge levekårsutfordringer og bidrar til utjevning av sosiale forskjeller. Kommunene legger universell utforming til grunn i planlegging av omgivelser og bebyggelse og ivaretar folkehelsehensyn i planleggingen</a:t>
            </a:r>
            <a:r>
              <a:rPr lang="nb-NO" sz="2000" dirty="0" smtClean="0"/>
              <a:t>. </a:t>
            </a:r>
            <a:endParaRPr lang="nb-NO" sz="2000" dirty="0"/>
          </a:p>
          <a:p>
            <a:pPr lvl="0"/>
            <a:r>
              <a:rPr lang="nb-NO" sz="2000" dirty="0"/>
              <a:t>Fylkeskommunene og kommunene ivaretar kunst og kultur som del av kommunal og regional planlegging, og legger til rette for et fritt og uavhengig kulturliv. </a:t>
            </a:r>
          </a:p>
          <a:p>
            <a:pPr lvl="0"/>
            <a:r>
              <a:rPr lang="nb-NO" sz="2000" dirty="0"/>
              <a:t>Kommuner og fylkeskommuner har en aktiv og helhetlig tilnærming til utvikling av aldersvennlige kommuner og fylker.</a:t>
            </a:r>
          </a:p>
          <a:p>
            <a:endParaRPr lang="nb-NO" dirty="0"/>
          </a:p>
        </p:txBody>
      </p:sp>
      <p:pic>
        <p:nvPicPr>
          <p:cNvPr id="5" name="Plassholder for bilde 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6974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00" y="296652"/>
            <a:ext cx="7200000" cy="1143000"/>
          </a:xfrm>
        </p:spPr>
        <p:txBody>
          <a:bodyPr/>
          <a:lstStyle/>
          <a:p>
            <a:r>
              <a:rPr lang="nb-NO" dirty="0"/>
              <a:t>Trygge og helsefremmende</a:t>
            </a:r>
          </a:p>
        </p:txBody>
      </p:sp>
      <p:sp>
        <p:nvSpPr>
          <p:cNvPr id="3" name="Plassholder for innhold 2"/>
          <p:cNvSpPr>
            <a:spLocks noGrp="1"/>
          </p:cNvSpPr>
          <p:nvPr>
            <p:ph idx="1"/>
          </p:nvPr>
        </p:nvSpPr>
        <p:spPr>
          <a:xfrm>
            <a:off x="1440001" y="1592797"/>
            <a:ext cx="7200000" cy="4525963"/>
          </a:xfrm>
        </p:spPr>
        <p:txBody>
          <a:bodyPr/>
          <a:lstStyle/>
          <a:p>
            <a:pPr lvl="0"/>
            <a:r>
              <a:rPr lang="nb-NO" sz="1800" dirty="0" smtClean="0"/>
              <a:t>Kommunenes boligpolitikk og boligplanlegging er en integrert del av kommunenes strategi for samfunns- og arealutvikling. Den legger til rette for en variert befolkningsstruktur gjennom god tilgang på boligtomter som grunnlag for tilstrekkelig, variert og sosial boligbygging. </a:t>
            </a:r>
          </a:p>
          <a:p>
            <a:pPr lvl="0"/>
            <a:r>
              <a:rPr lang="nb-NO" sz="1800" dirty="0" smtClean="0"/>
              <a:t>Kommunene legger vekt på å ivareta byrom og blågrønn infrastruktur med stier og turveger som sikrer naturverdiene, hensyn til overvann og legger til rette for fysisk aktivitet og naturopplevelser for alle. </a:t>
            </a:r>
          </a:p>
          <a:p>
            <a:pPr lvl="0"/>
            <a:r>
              <a:rPr lang="nb-NO" sz="1800" dirty="0" smtClean="0"/>
              <a:t>Fylkeskommunene og kommunene ivaretar vassdragenes bruks- og verneverdier i sin planlegging. Vassdragenes potensial for trygg avledning av overvann og naturbasert demping av flom utnyttes. </a:t>
            </a:r>
          </a:p>
        </p:txBody>
      </p:sp>
      <p:pic>
        <p:nvPicPr>
          <p:cNvPr id="5" name="Plassholder for bilde 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8766024" y="10304"/>
            <a:ext cx="3420000" cy="6120000"/>
          </a:xfrm>
        </p:spPr>
      </p:pic>
    </p:spTree>
    <p:extLst>
      <p:ext uri="{BB962C8B-B14F-4D97-AF65-F5344CB8AC3E}">
        <p14:creationId xmlns:p14="http://schemas.microsoft.com/office/powerpoint/2010/main" val="38886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Kvalitet i våre fysiske omgivelser</a:t>
            </a:r>
          </a:p>
        </p:txBody>
      </p:sp>
      <p:sp>
        <p:nvSpPr>
          <p:cNvPr id="3" name="Plassholder for innhold 2"/>
          <p:cNvSpPr>
            <a:spLocks noGrp="1"/>
          </p:cNvSpPr>
          <p:nvPr>
            <p:ph idx="1"/>
          </p:nvPr>
        </p:nvSpPr>
        <p:spPr/>
        <p:txBody>
          <a:bodyPr/>
          <a:lstStyle/>
          <a:p>
            <a:pPr lvl="0"/>
            <a:r>
              <a:rPr lang="nb-NO" dirty="0"/>
              <a:t>Kommunene vektlegger arkitektur og kvalitet i de bygde omgivelsene, og planlegger med utgangspunkt i stedenes særpreg, kulturhistoriske elementer og viktige landskapstrekk. Eldre bebyggelse og bystrukturer vurderes som ressurser i en sirkulær økonomi.</a:t>
            </a:r>
          </a:p>
        </p:txBody>
      </p:sp>
    </p:spTree>
    <p:extLst>
      <p:ext uri="{BB962C8B-B14F-4D97-AF65-F5344CB8AC3E}">
        <p14:creationId xmlns:p14="http://schemas.microsoft.com/office/powerpoint/2010/main" val="67600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00" y="296652"/>
            <a:ext cx="7200000" cy="1143000"/>
          </a:xfrm>
        </p:spPr>
        <p:txBody>
          <a:bodyPr/>
          <a:lstStyle/>
          <a:p>
            <a:r>
              <a:rPr lang="nb-NO" dirty="0"/>
              <a:t>Levende sentrumsområder</a:t>
            </a:r>
          </a:p>
        </p:txBody>
      </p:sp>
      <p:sp>
        <p:nvSpPr>
          <p:cNvPr id="3" name="Plassholder for innhold 2"/>
          <p:cNvSpPr>
            <a:spLocks noGrp="1"/>
          </p:cNvSpPr>
          <p:nvPr>
            <p:ph idx="1"/>
          </p:nvPr>
        </p:nvSpPr>
        <p:spPr>
          <a:xfrm>
            <a:off x="1440001" y="1592797"/>
            <a:ext cx="7200000" cy="4525963"/>
          </a:xfrm>
        </p:spPr>
        <p:txBody>
          <a:bodyPr/>
          <a:lstStyle/>
          <a:p>
            <a:pPr lvl="0"/>
            <a:r>
              <a:rPr lang="nb-NO" dirty="0"/>
              <a:t>Kommunene har en aktiv og helhetlig areal- og sentrumspolitikk med vekt på styrking av sentrumsområdene. Boliger, næringsvirksomhet, arbeidsplasser og tjenestetilbud lokaliseres i eller tett på sentrum, med god tilrettelegging for kollektiv, sykkel og gange</a:t>
            </a:r>
            <a:r>
              <a:rPr lang="nb-NO" dirty="0" smtClean="0"/>
              <a:t>.</a:t>
            </a:r>
            <a:endParaRPr lang="nb-NO" dirty="0"/>
          </a:p>
          <a:p>
            <a:pPr lvl="0"/>
            <a:r>
              <a:rPr lang="nb-NO" dirty="0"/>
              <a:t>Kommunene har en ledende rolle i utviklingen av sentrum og legger vekt på et langsiktig og forpliktende samarbeid med private aktører og innbyggere.  </a:t>
            </a:r>
          </a:p>
          <a:p>
            <a:endParaRPr lang="nb-NO" dirty="0"/>
          </a:p>
        </p:txBody>
      </p:sp>
      <p:pic>
        <p:nvPicPr>
          <p:cNvPr id="5" name="Plassholder for bilde 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9690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98950" y="0"/>
            <a:ext cx="9793225" cy="1143000"/>
          </a:xfrm>
        </p:spPr>
        <p:txBody>
          <a:bodyPr/>
          <a:lstStyle/>
          <a:p>
            <a:r>
              <a:rPr lang="nb-NO" cap="all" dirty="0"/>
              <a:t>Statlige planretningslinjer og statlige </a:t>
            </a:r>
            <a:r>
              <a:rPr lang="nb-NO" cap="all" dirty="0" smtClean="0"/>
              <a:t>planbestemmelser</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304959084"/>
              </p:ext>
            </p:extLst>
          </p:nvPr>
        </p:nvGraphicFramePr>
        <p:xfrm>
          <a:off x="1198950" y="1143000"/>
          <a:ext cx="10297650" cy="4412704"/>
        </p:xfrm>
        <a:graphic>
          <a:graphicData uri="http://schemas.openxmlformats.org/drawingml/2006/table">
            <a:tbl>
              <a:tblPr firstRow="1" firstCol="1" bandRow="1">
                <a:tableStyleId>{5C22544A-7EE6-4342-B048-85BDC9FD1C3A}</a:tableStyleId>
              </a:tblPr>
              <a:tblGrid>
                <a:gridCol w="2973637">
                  <a:extLst>
                    <a:ext uri="{9D8B030D-6E8A-4147-A177-3AD203B41FA5}">
                      <a16:colId xmlns:a16="http://schemas.microsoft.com/office/drawing/2014/main" val="815463016"/>
                    </a:ext>
                  </a:extLst>
                </a:gridCol>
                <a:gridCol w="949077">
                  <a:extLst>
                    <a:ext uri="{9D8B030D-6E8A-4147-A177-3AD203B41FA5}">
                      <a16:colId xmlns:a16="http://schemas.microsoft.com/office/drawing/2014/main" val="3587449593"/>
                    </a:ext>
                  </a:extLst>
                </a:gridCol>
                <a:gridCol w="6374936">
                  <a:extLst>
                    <a:ext uri="{9D8B030D-6E8A-4147-A177-3AD203B41FA5}">
                      <a16:colId xmlns:a16="http://schemas.microsoft.com/office/drawing/2014/main" val="3812822813"/>
                    </a:ext>
                  </a:extLst>
                </a:gridCol>
              </a:tblGrid>
              <a:tr h="581706">
                <a:tc>
                  <a:txBody>
                    <a:bodyPr/>
                    <a:lstStyle/>
                    <a:p>
                      <a:pPr>
                        <a:lnSpc>
                          <a:spcPts val="1300"/>
                        </a:lnSpc>
                        <a:spcAft>
                          <a:spcPts val="0"/>
                        </a:spcAft>
                      </a:pPr>
                      <a:endParaRPr lang="nb-NO" sz="1800" dirty="0" smtClean="0">
                        <a:solidFill>
                          <a:srgbClr val="002060"/>
                        </a:solidFill>
                        <a:effectLst/>
                      </a:endParaRPr>
                    </a:p>
                    <a:p>
                      <a:pPr>
                        <a:lnSpc>
                          <a:spcPts val="1300"/>
                        </a:lnSpc>
                        <a:spcAft>
                          <a:spcPts val="0"/>
                        </a:spcAft>
                      </a:pPr>
                      <a:r>
                        <a:rPr lang="nb-NO" sz="1800" dirty="0" smtClean="0">
                          <a:solidFill>
                            <a:srgbClr val="002060"/>
                          </a:solidFill>
                          <a:effectLst/>
                        </a:rPr>
                        <a:t>Navn</a:t>
                      </a:r>
                      <a:endParaRPr lang="nb-NO"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300"/>
                        </a:lnSpc>
                        <a:spcAft>
                          <a:spcPts val="0"/>
                        </a:spcAft>
                      </a:pPr>
                      <a:endParaRPr lang="nb-NO" sz="1800" dirty="0" smtClean="0">
                        <a:solidFill>
                          <a:srgbClr val="002060"/>
                        </a:solidFill>
                        <a:effectLst/>
                      </a:endParaRPr>
                    </a:p>
                    <a:p>
                      <a:pPr algn="ctr">
                        <a:lnSpc>
                          <a:spcPts val="1300"/>
                        </a:lnSpc>
                        <a:spcAft>
                          <a:spcPts val="0"/>
                        </a:spcAft>
                      </a:pPr>
                      <a:r>
                        <a:rPr lang="nb-NO" sz="1800" dirty="0" smtClean="0">
                          <a:solidFill>
                            <a:srgbClr val="002060"/>
                          </a:solidFill>
                          <a:effectLst/>
                        </a:rPr>
                        <a:t>Gyldig </a:t>
                      </a:r>
                      <a:r>
                        <a:rPr lang="nb-NO" sz="1800" dirty="0">
                          <a:solidFill>
                            <a:srgbClr val="002060"/>
                          </a:solidFill>
                          <a:effectLst/>
                        </a:rPr>
                        <a:t>fra</a:t>
                      </a:r>
                      <a:endParaRPr lang="nb-NO"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300"/>
                        </a:lnSpc>
                        <a:spcAft>
                          <a:spcPts val="0"/>
                        </a:spcAft>
                      </a:pPr>
                      <a:endParaRPr lang="nb-NO" sz="1800" dirty="0" smtClean="0">
                        <a:solidFill>
                          <a:srgbClr val="002060"/>
                        </a:solidFill>
                        <a:effectLst/>
                      </a:endParaRPr>
                    </a:p>
                    <a:p>
                      <a:pPr>
                        <a:lnSpc>
                          <a:spcPts val="1300"/>
                        </a:lnSpc>
                        <a:spcAft>
                          <a:spcPts val="0"/>
                        </a:spcAft>
                      </a:pPr>
                      <a:r>
                        <a:rPr lang="nb-NO" sz="1800" dirty="0" smtClean="0">
                          <a:solidFill>
                            <a:srgbClr val="002060"/>
                          </a:solidFill>
                          <a:effectLst/>
                        </a:rPr>
                        <a:t>Endringer </a:t>
                      </a:r>
                      <a:r>
                        <a:rPr lang="nb-NO" sz="1800" dirty="0">
                          <a:solidFill>
                            <a:srgbClr val="002060"/>
                          </a:solidFill>
                          <a:effectLst/>
                        </a:rPr>
                        <a:t>i perioden</a:t>
                      </a:r>
                      <a:endParaRPr lang="nb-NO"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0114824"/>
                  </a:ext>
                </a:extLst>
              </a:tr>
              <a:tr h="581706">
                <a:tc>
                  <a:txBody>
                    <a:bodyPr/>
                    <a:lstStyle/>
                    <a:p>
                      <a:pPr>
                        <a:lnSpc>
                          <a:spcPct val="100000"/>
                        </a:lnSpc>
                        <a:spcAft>
                          <a:spcPts val="0"/>
                        </a:spcAft>
                      </a:pPr>
                      <a:r>
                        <a:rPr lang="nb-NO" sz="1800" b="0" u="none" baseline="0" dirty="0" smtClean="0">
                          <a:solidFill>
                            <a:schemeClr val="tx1"/>
                          </a:solidFill>
                          <a:effectLst/>
                          <a:hlinkClick r:id="rId3"/>
                        </a:rPr>
                        <a:t>Rikspolitiske </a:t>
                      </a:r>
                      <a:r>
                        <a:rPr lang="nb-NO" sz="1800" b="0" u="none" baseline="0" dirty="0">
                          <a:solidFill>
                            <a:schemeClr val="tx1"/>
                          </a:solidFill>
                          <a:effectLst/>
                          <a:hlinkClick r:id="rId3"/>
                        </a:rPr>
                        <a:t>retningslinjer for vernede vassdrag</a:t>
                      </a:r>
                      <a:endParaRPr lang="nb-NO" sz="1800" b="0" u="none"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ts val="1300"/>
                        </a:lnSpc>
                        <a:spcAft>
                          <a:spcPts val="0"/>
                        </a:spcAft>
                      </a:pPr>
                      <a:endParaRPr lang="nb-NO" sz="1800" dirty="0" smtClean="0">
                        <a:effectLst/>
                      </a:endParaRPr>
                    </a:p>
                    <a:p>
                      <a:pPr algn="ctr">
                        <a:lnSpc>
                          <a:spcPts val="1300"/>
                        </a:lnSpc>
                        <a:spcAft>
                          <a:spcPts val="0"/>
                        </a:spcAft>
                      </a:pPr>
                      <a:r>
                        <a:rPr lang="nb-NO" sz="1800" dirty="0" smtClean="0">
                          <a:effectLst/>
                        </a:rPr>
                        <a:t>1994</a:t>
                      </a:r>
                      <a:endParaRPr lang="nb-NO"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nb-NO" sz="1800" dirty="0" smtClean="0">
                          <a:effectLst/>
                        </a:rPr>
                        <a:t>Oppdateres </a:t>
                      </a:r>
                      <a:r>
                        <a:rPr lang="nb-NO" sz="1800" dirty="0">
                          <a:effectLst/>
                        </a:rPr>
                        <a:t>i forhold til gjeldende lover. </a:t>
                      </a:r>
                    </a:p>
                    <a:p>
                      <a:pPr>
                        <a:lnSpc>
                          <a:spcPct val="100000"/>
                        </a:lnSpc>
                        <a:spcAft>
                          <a:spcPts val="0"/>
                        </a:spcAft>
                      </a:pPr>
                      <a:r>
                        <a:rPr lang="nb-NO" sz="1800" dirty="0">
                          <a:effectLst/>
                        </a:rPr>
                        <a:t>Det gjøres ikke innholdsmessige endringer</a:t>
                      </a:r>
                      <a:endParaRPr lang="nb-NO"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8805428"/>
                  </a:ext>
                </a:extLst>
              </a:tr>
              <a:tr h="581706">
                <a:tc>
                  <a:txBody>
                    <a:bodyPr/>
                    <a:lstStyle/>
                    <a:p>
                      <a:pPr>
                        <a:lnSpc>
                          <a:spcPct val="100000"/>
                        </a:lnSpc>
                        <a:spcAft>
                          <a:spcPts val="0"/>
                        </a:spcAft>
                      </a:pPr>
                      <a:r>
                        <a:rPr lang="nb-NO" sz="1800" b="0" u="none" baseline="0" dirty="0" smtClean="0">
                          <a:solidFill>
                            <a:schemeClr val="tx1"/>
                          </a:solidFill>
                          <a:effectLst/>
                          <a:hlinkClick r:id="rId4"/>
                        </a:rPr>
                        <a:t>Rikspolitiske </a:t>
                      </a:r>
                      <a:r>
                        <a:rPr lang="nb-NO" sz="1800" b="0" u="none" baseline="0" dirty="0">
                          <a:solidFill>
                            <a:schemeClr val="tx1"/>
                          </a:solidFill>
                          <a:effectLst/>
                          <a:hlinkClick r:id="rId4"/>
                        </a:rPr>
                        <a:t>retningslinjer for barn og planlegging</a:t>
                      </a:r>
                      <a:endParaRPr lang="nb-NO" sz="1800" b="0" u="none"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ts val="1300"/>
                        </a:lnSpc>
                        <a:spcAft>
                          <a:spcPts val="0"/>
                        </a:spcAft>
                      </a:pPr>
                      <a:endParaRPr lang="nb-NO" sz="1800" dirty="0" smtClean="0">
                        <a:effectLst/>
                      </a:endParaRPr>
                    </a:p>
                    <a:p>
                      <a:pPr algn="ctr">
                        <a:lnSpc>
                          <a:spcPts val="1300"/>
                        </a:lnSpc>
                        <a:spcAft>
                          <a:spcPts val="0"/>
                        </a:spcAft>
                      </a:pPr>
                      <a:r>
                        <a:rPr lang="nb-NO" sz="1800" dirty="0" smtClean="0">
                          <a:effectLst/>
                        </a:rPr>
                        <a:t>1995</a:t>
                      </a:r>
                      <a:endParaRPr lang="nb-NO"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nb-NO" sz="1800" dirty="0" smtClean="0">
                          <a:effectLst/>
                        </a:rPr>
                        <a:t>Oppdateres </a:t>
                      </a:r>
                      <a:r>
                        <a:rPr lang="nb-NO" sz="1800" dirty="0">
                          <a:effectLst/>
                        </a:rPr>
                        <a:t>i forhold til gjeldende lover.</a:t>
                      </a:r>
                    </a:p>
                    <a:p>
                      <a:pPr>
                        <a:lnSpc>
                          <a:spcPct val="100000"/>
                        </a:lnSpc>
                        <a:spcAft>
                          <a:spcPts val="0"/>
                        </a:spcAft>
                      </a:pPr>
                      <a:r>
                        <a:rPr lang="nb-NO" sz="1800" dirty="0">
                          <a:effectLst/>
                        </a:rPr>
                        <a:t>Det gjøres ikke innholdsmessige endringer.</a:t>
                      </a:r>
                      <a:endParaRPr lang="nb-NO"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4358709"/>
                  </a:ext>
                </a:extLst>
              </a:tr>
              <a:tr h="922470">
                <a:tc>
                  <a:txBody>
                    <a:bodyPr/>
                    <a:lstStyle/>
                    <a:p>
                      <a:pPr>
                        <a:lnSpc>
                          <a:spcPct val="100000"/>
                        </a:lnSpc>
                        <a:spcAft>
                          <a:spcPts val="0"/>
                        </a:spcAft>
                      </a:pPr>
                      <a:r>
                        <a:rPr lang="nb-NO" sz="1800" b="0" u="none" baseline="0" dirty="0" smtClean="0">
                          <a:solidFill>
                            <a:schemeClr val="tx1"/>
                          </a:solidFill>
                          <a:effectLst/>
                          <a:hlinkClick r:id="rId5"/>
                        </a:rPr>
                        <a:t>Statlige </a:t>
                      </a:r>
                      <a:r>
                        <a:rPr lang="nb-NO" sz="1800" b="0" u="none" baseline="0" dirty="0">
                          <a:solidFill>
                            <a:schemeClr val="tx1"/>
                          </a:solidFill>
                          <a:effectLst/>
                          <a:hlinkClick r:id="rId5"/>
                        </a:rPr>
                        <a:t>planretningslinjer for klima- og energiplanlegging og klimatilpasning</a:t>
                      </a:r>
                      <a:endParaRPr lang="nb-NO" sz="1800" b="0" u="none"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ts val="1300"/>
                        </a:lnSpc>
                        <a:spcAft>
                          <a:spcPts val="0"/>
                        </a:spcAft>
                      </a:pPr>
                      <a:endParaRPr lang="nb-NO" sz="1800" dirty="0" smtClean="0">
                        <a:effectLst/>
                      </a:endParaRPr>
                    </a:p>
                    <a:p>
                      <a:pPr algn="ctr">
                        <a:lnSpc>
                          <a:spcPts val="1300"/>
                        </a:lnSpc>
                        <a:spcAft>
                          <a:spcPts val="0"/>
                        </a:spcAft>
                      </a:pPr>
                      <a:r>
                        <a:rPr lang="nb-NO" sz="1800" dirty="0" smtClean="0">
                          <a:effectLst/>
                        </a:rPr>
                        <a:t>2018</a:t>
                      </a:r>
                      <a:endParaRPr lang="nb-NO"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nb-NO" sz="1800" dirty="0" smtClean="0">
                          <a:effectLst/>
                        </a:rPr>
                        <a:t>Opprettholdes </a:t>
                      </a:r>
                      <a:r>
                        <a:rPr lang="nb-NO" sz="1800" dirty="0">
                          <a:effectLst/>
                        </a:rPr>
                        <a:t>uforandret.</a:t>
                      </a:r>
                    </a:p>
                    <a:p>
                      <a:pPr>
                        <a:lnSpc>
                          <a:spcPct val="100000"/>
                        </a:lnSpc>
                        <a:spcAft>
                          <a:spcPts val="0"/>
                        </a:spcAft>
                      </a:pPr>
                      <a:r>
                        <a:rPr lang="nb-NO" sz="1800" dirty="0">
                          <a:effectLst/>
                        </a:rPr>
                        <a:t>Veileder vil bli utarbeidet</a:t>
                      </a:r>
                      <a:endParaRPr lang="nb-NO"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0209968"/>
                  </a:ext>
                </a:extLst>
              </a:tr>
              <a:tr h="872558">
                <a:tc>
                  <a:txBody>
                    <a:bodyPr/>
                    <a:lstStyle/>
                    <a:p>
                      <a:pPr>
                        <a:lnSpc>
                          <a:spcPct val="100000"/>
                        </a:lnSpc>
                        <a:spcAft>
                          <a:spcPts val="0"/>
                        </a:spcAft>
                      </a:pPr>
                      <a:r>
                        <a:rPr lang="nb-NO" sz="1800" b="0" u="none" baseline="0" dirty="0" smtClean="0">
                          <a:solidFill>
                            <a:schemeClr val="tx1"/>
                          </a:solidFill>
                          <a:effectLst/>
                          <a:hlinkClick r:id="rId6"/>
                        </a:rPr>
                        <a:t>Statlige </a:t>
                      </a:r>
                      <a:r>
                        <a:rPr lang="nb-NO" sz="1800" b="0" u="none" baseline="0" dirty="0">
                          <a:solidFill>
                            <a:schemeClr val="tx1"/>
                          </a:solidFill>
                          <a:effectLst/>
                          <a:hlinkClick r:id="rId6"/>
                        </a:rPr>
                        <a:t>planretningslinjer for differensiert forvaltning av strandsonen langs sjøen</a:t>
                      </a:r>
                      <a:endParaRPr lang="nb-NO" sz="1800" b="0" u="none"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ts val="1300"/>
                        </a:lnSpc>
                        <a:spcAft>
                          <a:spcPts val="0"/>
                        </a:spcAft>
                      </a:pPr>
                      <a:endParaRPr lang="nb-NO" sz="1800" dirty="0" smtClean="0">
                        <a:effectLst/>
                      </a:endParaRPr>
                    </a:p>
                    <a:p>
                      <a:pPr algn="ctr">
                        <a:lnSpc>
                          <a:spcPts val="1300"/>
                        </a:lnSpc>
                        <a:spcAft>
                          <a:spcPts val="0"/>
                        </a:spcAft>
                      </a:pPr>
                      <a:r>
                        <a:rPr lang="nb-NO" sz="1800" dirty="0" smtClean="0">
                          <a:effectLst/>
                        </a:rPr>
                        <a:t>2011</a:t>
                      </a:r>
                      <a:endParaRPr lang="nb-NO"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nb-NO" sz="1800" dirty="0" smtClean="0">
                          <a:effectLst/>
                        </a:rPr>
                        <a:t>Evaluering </a:t>
                      </a:r>
                      <a:r>
                        <a:rPr lang="nb-NO" sz="1800" dirty="0">
                          <a:effectLst/>
                        </a:rPr>
                        <a:t>er gjennomført.  </a:t>
                      </a:r>
                    </a:p>
                    <a:p>
                      <a:pPr>
                        <a:lnSpc>
                          <a:spcPct val="100000"/>
                        </a:lnSpc>
                        <a:spcAft>
                          <a:spcPts val="0"/>
                        </a:spcAft>
                      </a:pPr>
                      <a:r>
                        <a:rPr lang="nb-NO" sz="1800" dirty="0">
                          <a:effectLst/>
                        </a:rPr>
                        <a:t>Nye retningslinjer skal </a:t>
                      </a:r>
                      <a:r>
                        <a:rPr lang="nb-NO" sz="1800" dirty="0" smtClean="0">
                          <a:effectLst/>
                        </a:rPr>
                        <a:t>utarbeides.</a:t>
                      </a:r>
                      <a:endParaRPr lang="nb-NO"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7938092"/>
                  </a:ext>
                </a:extLst>
              </a:tr>
              <a:tr h="872558">
                <a:tc>
                  <a:txBody>
                    <a:bodyPr/>
                    <a:lstStyle/>
                    <a:p>
                      <a:pPr>
                        <a:lnSpc>
                          <a:spcPct val="100000"/>
                        </a:lnSpc>
                        <a:spcAft>
                          <a:spcPts val="0"/>
                        </a:spcAft>
                      </a:pPr>
                      <a:r>
                        <a:rPr lang="nb-NO" sz="1800" b="0" u="none" baseline="0" dirty="0" smtClean="0">
                          <a:solidFill>
                            <a:schemeClr val="tx1"/>
                          </a:solidFill>
                          <a:effectLst/>
                          <a:hlinkClick r:id="rId7"/>
                        </a:rPr>
                        <a:t>Statlige </a:t>
                      </a:r>
                      <a:r>
                        <a:rPr lang="nb-NO" sz="1800" b="0" u="none" baseline="0" dirty="0">
                          <a:solidFill>
                            <a:schemeClr val="tx1"/>
                          </a:solidFill>
                          <a:effectLst/>
                          <a:hlinkClick r:id="rId7"/>
                        </a:rPr>
                        <a:t>planretningslinjer for samordnet bolig-, areal- og transportplanlegging</a:t>
                      </a:r>
                      <a:endParaRPr lang="nb-NO" sz="1800" b="0" u="none"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ts val="1300"/>
                        </a:lnSpc>
                        <a:spcAft>
                          <a:spcPts val="0"/>
                        </a:spcAft>
                      </a:pPr>
                      <a:endParaRPr lang="nb-NO" sz="1800" dirty="0" smtClean="0">
                        <a:effectLst/>
                      </a:endParaRPr>
                    </a:p>
                    <a:p>
                      <a:pPr algn="ctr">
                        <a:lnSpc>
                          <a:spcPts val="1300"/>
                        </a:lnSpc>
                        <a:spcAft>
                          <a:spcPts val="0"/>
                        </a:spcAft>
                      </a:pPr>
                      <a:r>
                        <a:rPr lang="nb-NO" sz="1800" dirty="0" smtClean="0">
                          <a:effectLst/>
                        </a:rPr>
                        <a:t>2014</a:t>
                      </a:r>
                      <a:endParaRPr lang="nb-NO"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nb-NO" sz="1800" dirty="0" smtClean="0">
                          <a:effectLst/>
                        </a:rPr>
                        <a:t>Opprettholdes </a:t>
                      </a:r>
                      <a:r>
                        <a:rPr lang="nb-NO" sz="1800" dirty="0">
                          <a:effectLst/>
                        </a:rPr>
                        <a:t>uforandret</a:t>
                      </a:r>
                    </a:p>
                    <a:p>
                      <a:pPr>
                        <a:lnSpc>
                          <a:spcPct val="100000"/>
                        </a:lnSpc>
                        <a:spcAft>
                          <a:spcPts val="0"/>
                        </a:spcAft>
                      </a:pPr>
                      <a:r>
                        <a:rPr lang="nb-NO" sz="1800" dirty="0">
                          <a:effectLst/>
                        </a:rPr>
                        <a:t> </a:t>
                      </a:r>
                      <a:endParaRPr lang="nb-NO"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5618075"/>
                  </a:ext>
                </a:extLst>
              </a:tr>
            </a:tbl>
          </a:graphicData>
        </a:graphic>
      </p:graphicFrame>
    </p:spTree>
    <p:extLst>
      <p:ext uri="{BB962C8B-B14F-4D97-AF65-F5344CB8AC3E}">
        <p14:creationId xmlns:p14="http://schemas.microsoft.com/office/powerpoint/2010/main" val="74161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Nye statlige </a:t>
            </a:r>
            <a:r>
              <a:rPr lang="nb-NO" dirty="0" smtClean="0"/>
              <a:t>planretningslinjer</a:t>
            </a:r>
            <a:endParaRPr lang="nb-NO" dirty="0"/>
          </a:p>
        </p:txBody>
      </p:sp>
      <p:graphicFrame>
        <p:nvGraphicFramePr>
          <p:cNvPr id="4" name="Plassholder for innhold 3"/>
          <p:cNvGraphicFramePr>
            <a:graphicFrameLocks noGrp="1"/>
          </p:cNvGraphicFramePr>
          <p:nvPr>
            <p:ph idx="1"/>
            <p:extLst/>
          </p:nvPr>
        </p:nvGraphicFramePr>
        <p:xfrm>
          <a:off x="1775520" y="1628800"/>
          <a:ext cx="9433048" cy="4759672"/>
        </p:xfrm>
        <a:graphic>
          <a:graphicData uri="http://schemas.openxmlformats.org/drawingml/2006/table">
            <a:tbl>
              <a:tblPr firstRow="1" firstCol="1" bandRow="1">
                <a:tableStyleId>{5C22544A-7EE6-4342-B048-85BDC9FD1C3A}</a:tableStyleId>
              </a:tblPr>
              <a:tblGrid>
                <a:gridCol w="2592288">
                  <a:extLst>
                    <a:ext uri="{9D8B030D-6E8A-4147-A177-3AD203B41FA5}">
                      <a16:colId xmlns:a16="http://schemas.microsoft.com/office/drawing/2014/main" val="2401426346"/>
                    </a:ext>
                  </a:extLst>
                </a:gridCol>
                <a:gridCol w="6840760">
                  <a:extLst>
                    <a:ext uri="{9D8B030D-6E8A-4147-A177-3AD203B41FA5}">
                      <a16:colId xmlns:a16="http://schemas.microsoft.com/office/drawing/2014/main" val="2491367037"/>
                    </a:ext>
                  </a:extLst>
                </a:gridCol>
              </a:tblGrid>
              <a:tr h="2448272">
                <a:tc>
                  <a:txBody>
                    <a:bodyPr/>
                    <a:lstStyle/>
                    <a:p>
                      <a:pPr>
                        <a:lnSpc>
                          <a:spcPts val="1300"/>
                        </a:lnSpc>
                        <a:spcAft>
                          <a:spcPts val="0"/>
                        </a:spcAft>
                      </a:pPr>
                      <a:endParaRPr lang="nb-NO" sz="2400" b="0" dirty="0" smtClean="0">
                        <a:solidFill>
                          <a:schemeClr val="tx1"/>
                        </a:solidFill>
                        <a:effectLst/>
                      </a:endParaRPr>
                    </a:p>
                    <a:p>
                      <a:pPr>
                        <a:lnSpc>
                          <a:spcPts val="1300"/>
                        </a:lnSpc>
                        <a:spcAft>
                          <a:spcPts val="0"/>
                        </a:spcAft>
                      </a:pPr>
                      <a:endParaRPr lang="nb-NO" sz="2400" b="0" dirty="0" smtClean="0">
                        <a:solidFill>
                          <a:schemeClr val="tx1"/>
                        </a:solidFill>
                        <a:effectLst/>
                      </a:endParaRPr>
                    </a:p>
                    <a:p>
                      <a:pPr>
                        <a:lnSpc>
                          <a:spcPts val="1300"/>
                        </a:lnSpc>
                        <a:spcAft>
                          <a:spcPts val="0"/>
                        </a:spcAft>
                      </a:pPr>
                      <a:r>
                        <a:rPr lang="nb-NO" sz="2400" b="0" dirty="0" smtClean="0">
                          <a:solidFill>
                            <a:schemeClr val="tx1"/>
                          </a:solidFill>
                          <a:effectLst/>
                        </a:rPr>
                        <a:t>Statlige</a:t>
                      </a:r>
                    </a:p>
                    <a:p>
                      <a:pPr>
                        <a:lnSpc>
                          <a:spcPts val="1300"/>
                        </a:lnSpc>
                        <a:spcAft>
                          <a:spcPts val="0"/>
                        </a:spcAft>
                      </a:pPr>
                      <a:endParaRPr lang="nb-NO" sz="2400" b="0" dirty="0" smtClean="0">
                        <a:solidFill>
                          <a:schemeClr val="tx1"/>
                        </a:solidFill>
                        <a:effectLst/>
                      </a:endParaRPr>
                    </a:p>
                    <a:p>
                      <a:pPr>
                        <a:lnSpc>
                          <a:spcPts val="1300"/>
                        </a:lnSpc>
                        <a:spcAft>
                          <a:spcPts val="0"/>
                        </a:spcAft>
                      </a:pPr>
                      <a:r>
                        <a:rPr lang="nb-NO" sz="2400" b="0" dirty="0" smtClean="0">
                          <a:solidFill>
                            <a:schemeClr val="tx1"/>
                          </a:solidFill>
                          <a:effectLst/>
                        </a:rPr>
                        <a:t>planretningslinjer </a:t>
                      </a:r>
                    </a:p>
                    <a:p>
                      <a:pPr>
                        <a:lnSpc>
                          <a:spcPts val="1300"/>
                        </a:lnSpc>
                        <a:spcAft>
                          <a:spcPts val="0"/>
                        </a:spcAft>
                      </a:pPr>
                      <a:endParaRPr lang="nb-NO" sz="2400" b="0" dirty="0" smtClean="0">
                        <a:solidFill>
                          <a:schemeClr val="tx1"/>
                        </a:solidFill>
                        <a:effectLst/>
                      </a:endParaRPr>
                    </a:p>
                    <a:p>
                      <a:pPr>
                        <a:lnSpc>
                          <a:spcPts val="1300"/>
                        </a:lnSpc>
                        <a:spcAft>
                          <a:spcPts val="0"/>
                        </a:spcAft>
                      </a:pPr>
                      <a:r>
                        <a:rPr lang="nb-NO" sz="2400" b="0" dirty="0" smtClean="0">
                          <a:solidFill>
                            <a:schemeClr val="tx1"/>
                          </a:solidFill>
                          <a:effectLst/>
                        </a:rPr>
                        <a:t>for </a:t>
                      </a:r>
                      <a:r>
                        <a:rPr lang="nb-NO" sz="2400" b="0" dirty="0">
                          <a:solidFill>
                            <a:schemeClr val="tx1"/>
                          </a:solidFill>
                          <a:effectLst/>
                        </a:rPr>
                        <a:t>fjellområdene</a:t>
                      </a:r>
                      <a:endParaRPr lang="nb-NO" sz="2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nSpc>
                          <a:spcPts val="1300"/>
                        </a:lnSpc>
                        <a:spcAft>
                          <a:spcPts val="0"/>
                        </a:spcAft>
                      </a:pPr>
                      <a:endParaRPr lang="nb-NO" sz="2000" b="0" dirty="0" smtClean="0">
                        <a:solidFill>
                          <a:schemeClr val="tx1"/>
                        </a:solidFill>
                        <a:effectLst/>
                      </a:endParaRPr>
                    </a:p>
                    <a:p>
                      <a:pPr>
                        <a:lnSpc>
                          <a:spcPts val="1300"/>
                        </a:lnSpc>
                        <a:spcAft>
                          <a:spcPts val="0"/>
                        </a:spcAft>
                      </a:pPr>
                      <a:r>
                        <a:rPr lang="nb-NO" sz="2000" b="0" dirty="0" smtClean="0">
                          <a:solidFill>
                            <a:schemeClr val="tx1"/>
                          </a:solidFill>
                          <a:effectLst/>
                        </a:rPr>
                        <a:t>Parallelt </a:t>
                      </a:r>
                      <a:r>
                        <a:rPr lang="nb-NO" sz="2000" b="0" dirty="0">
                          <a:solidFill>
                            <a:schemeClr val="tx1"/>
                          </a:solidFill>
                          <a:effectLst/>
                        </a:rPr>
                        <a:t>med arbeidet med en ny veileder om </a:t>
                      </a:r>
                      <a:r>
                        <a:rPr lang="nb-NO" sz="2000" b="0" dirty="0" smtClean="0">
                          <a:solidFill>
                            <a:schemeClr val="tx1"/>
                          </a:solidFill>
                          <a:effectLst/>
                        </a:rPr>
                        <a:t>fritidsbebyggelse </a:t>
                      </a:r>
                    </a:p>
                    <a:p>
                      <a:pPr>
                        <a:lnSpc>
                          <a:spcPts val="1300"/>
                        </a:lnSpc>
                        <a:spcAft>
                          <a:spcPts val="0"/>
                        </a:spcAft>
                      </a:pPr>
                      <a:endParaRPr lang="nb-NO" sz="2000" b="0" dirty="0" smtClean="0">
                        <a:solidFill>
                          <a:schemeClr val="tx1"/>
                        </a:solidFill>
                        <a:effectLst/>
                      </a:endParaRPr>
                    </a:p>
                    <a:p>
                      <a:pPr>
                        <a:lnSpc>
                          <a:spcPts val="1300"/>
                        </a:lnSpc>
                        <a:spcAft>
                          <a:spcPts val="0"/>
                        </a:spcAft>
                      </a:pPr>
                      <a:r>
                        <a:rPr lang="nb-NO" sz="2000" b="0" dirty="0" smtClean="0">
                          <a:solidFill>
                            <a:schemeClr val="tx1"/>
                          </a:solidFill>
                          <a:effectLst/>
                        </a:rPr>
                        <a:t>vil </a:t>
                      </a:r>
                      <a:r>
                        <a:rPr lang="nb-NO" sz="2000" b="0" dirty="0">
                          <a:solidFill>
                            <a:schemeClr val="tx1"/>
                          </a:solidFill>
                          <a:effectLst/>
                        </a:rPr>
                        <a:t>regjeringen avklare behovet for </a:t>
                      </a:r>
                      <a:r>
                        <a:rPr lang="nb-NO" sz="2000" b="0" dirty="0" smtClean="0">
                          <a:solidFill>
                            <a:schemeClr val="tx1"/>
                          </a:solidFill>
                          <a:effectLst/>
                        </a:rPr>
                        <a:t>statlige </a:t>
                      </a:r>
                      <a:r>
                        <a:rPr lang="nb-NO" sz="2000" b="0" dirty="0">
                          <a:solidFill>
                            <a:schemeClr val="tx1"/>
                          </a:solidFill>
                          <a:effectLst/>
                        </a:rPr>
                        <a:t>planretningslinjer </a:t>
                      </a:r>
                      <a:endParaRPr lang="nb-NO" sz="2000" b="0" dirty="0" smtClean="0">
                        <a:solidFill>
                          <a:schemeClr val="tx1"/>
                        </a:solidFill>
                        <a:effectLst/>
                      </a:endParaRPr>
                    </a:p>
                    <a:p>
                      <a:pPr>
                        <a:lnSpc>
                          <a:spcPts val="1300"/>
                        </a:lnSpc>
                        <a:spcAft>
                          <a:spcPts val="0"/>
                        </a:spcAft>
                      </a:pPr>
                      <a:endParaRPr lang="nb-NO" sz="2000" b="0" dirty="0" smtClean="0">
                        <a:solidFill>
                          <a:schemeClr val="tx1"/>
                        </a:solidFill>
                        <a:effectLst/>
                      </a:endParaRPr>
                    </a:p>
                    <a:p>
                      <a:pPr>
                        <a:lnSpc>
                          <a:spcPts val="1300"/>
                        </a:lnSpc>
                        <a:spcAft>
                          <a:spcPts val="0"/>
                        </a:spcAft>
                      </a:pPr>
                      <a:r>
                        <a:rPr lang="nb-NO" sz="2000" b="0" dirty="0" smtClean="0">
                          <a:solidFill>
                            <a:schemeClr val="tx1"/>
                          </a:solidFill>
                          <a:effectLst/>
                        </a:rPr>
                        <a:t>for </a:t>
                      </a:r>
                      <a:r>
                        <a:rPr lang="nb-NO" sz="2000" b="0" dirty="0">
                          <a:solidFill>
                            <a:schemeClr val="tx1"/>
                          </a:solidFill>
                          <a:effectLst/>
                        </a:rPr>
                        <a:t>fjellområder. </a:t>
                      </a:r>
                      <a:r>
                        <a:rPr lang="nb-NO" sz="2000" b="0" dirty="0" smtClean="0">
                          <a:solidFill>
                            <a:schemeClr val="tx1"/>
                          </a:solidFill>
                          <a:effectLst/>
                        </a:rPr>
                        <a:t>Hovedformålet </a:t>
                      </a:r>
                      <a:r>
                        <a:rPr lang="nb-NO" sz="2000" b="0" dirty="0">
                          <a:solidFill>
                            <a:schemeClr val="tx1"/>
                          </a:solidFill>
                          <a:effectLst/>
                        </a:rPr>
                        <a:t>med eventuelle statlige </a:t>
                      </a:r>
                      <a:endParaRPr lang="nb-NO" sz="2000" b="0" dirty="0" smtClean="0">
                        <a:solidFill>
                          <a:schemeClr val="tx1"/>
                        </a:solidFill>
                        <a:effectLst/>
                      </a:endParaRPr>
                    </a:p>
                    <a:p>
                      <a:pPr>
                        <a:lnSpc>
                          <a:spcPts val="1300"/>
                        </a:lnSpc>
                        <a:spcAft>
                          <a:spcPts val="0"/>
                        </a:spcAft>
                      </a:pPr>
                      <a:endParaRPr lang="nb-NO" sz="2000" b="0" dirty="0" smtClean="0">
                        <a:solidFill>
                          <a:schemeClr val="tx1"/>
                        </a:solidFill>
                        <a:effectLst/>
                      </a:endParaRPr>
                    </a:p>
                    <a:p>
                      <a:pPr>
                        <a:lnSpc>
                          <a:spcPts val="1300"/>
                        </a:lnSpc>
                        <a:spcAft>
                          <a:spcPts val="0"/>
                        </a:spcAft>
                      </a:pPr>
                      <a:r>
                        <a:rPr lang="nb-NO" sz="2000" b="0" dirty="0" smtClean="0">
                          <a:solidFill>
                            <a:schemeClr val="tx1"/>
                          </a:solidFill>
                          <a:effectLst/>
                        </a:rPr>
                        <a:t>planretningslinjer </a:t>
                      </a:r>
                      <a:r>
                        <a:rPr lang="nb-NO" sz="2000" b="0" dirty="0">
                          <a:solidFill>
                            <a:schemeClr val="tx1"/>
                          </a:solidFill>
                          <a:effectLst/>
                        </a:rPr>
                        <a:t>vil være å klargjøre nasjonal </a:t>
                      </a:r>
                      <a:r>
                        <a:rPr lang="nb-NO" sz="2000" b="0" dirty="0" smtClean="0">
                          <a:solidFill>
                            <a:schemeClr val="tx1"/>
                          </a:solidFill>
                          <a:effectLst/>
                        </a:rPr>
                        <a:t>politikk </a:t>
                      </a:r>
                      <a:r>
                        <a:rPr lang="nb-NO" sz="2000" b="0" dirty="0">
                          <a:solidFill>
                            <a:schemeClr val="tx1"/>
                          </a:solidFill>
                          <a:effectLst/>
                        </a:rPr>
                        <a:t>for </a:t>
                      </a:r>
                      <a:endParaRPr lang="nb-NO" sz="2000" b="0" dirty="0" smtClean="0">
                        <a:solidFill>
                          <a:schemeClr val="tx1"/>
                        </a:solidFill>
                        <a:effectLst/>
                      </a:endParaRPr>
                    </a:p>
                    <a:p>
                      <a:pPr>
                        <a:lnSpc>
                          <a:spcPts val="1300"/>
                        </a:lnSpc>
                        <a:spcAft>
                          <a:spcPts val="0"/>
                        </a:spcAft>
                      </a:pPr>
                      <a:endParaRPr lang="nb-NO" sz="2000" b="0" dirty="0" smtClean="0">
                        <a:solidFill>
                          <a:schemeClr val="tx1"/>
                        </a:solidFill>
                        <a:effectLst/>
                      </a:endParaRPr>
                    </a:p>
                    <a:p>
                      <a:pPr>
                        <a:lnSpc>
                          <a:spcPts val="1300"/>
                        </a:lnSpc>
                        <a:spcAft>
                          <a:spcPts val="0"/>
                        </a:spcAft>
                      </a:pPr>
                      <a:r>
                        <a:rPr lang="nb-NO" sz="2000" b="0" dirty="0" smtClean="0">
                          <a:solidFill>
                            <a:schemeClr val="tx1"/>
                          </a:solidFill>
                          <a:effectLst/>
                        </a:rPr>
                        <a:t>bærekraftig </a:t>
                      </a:r>
                      <a:r>
                        <a:rPr lang="nb-NO" sz="2000" b="0" dirty="0">
                          <a:solidFill>
                            <a:schemeClr val="tx1"/>
                          </a:solidFill>
                          <a:effectLst/>
                        </a:rPr>
                        <a:t>utvikling i fjellområdene der </a:t>
                      </a:r>
                      <a:r>
                        <a:rPr lang="nb-NO" sz="2000" b="0" dirty="0" smtClean="0">
                          <a:solidFill>
                            <a:schemeClr val="tx1"/>
                          </a:solidFill>
                          <a:effectLst/>
                        </a:rPr>
                        <a:t>næringsutvikling</a:t>
                      </a:r>
                      <a:r>
                        <a:rPr lang="nb-NO" sz="2000" b="0" dirty="0">
                          <a:solidFill>
                            <a:schemeClr val="tx1"/>
                          </a:solidFill>
                          <a:effectLst/>
                        </a:rPr>
                        <a:t>, </a:t>
                      </a:r>
                      <a:endParaRPr lang="nb-NO" sz="2000" b="0" dirty="0" smtClean="0">
                        <a:solidFill>
                          <a:schemeClr val="tx1"/>
                        </a:solidFill>
                        <a:effectLst/>
                      </a:endParaRPr>
                    </a:p>
                    <a:p>
                      <a:pPr>
                        <a:lnSpc>
                          <a:spcPts val="1300"/>
                        </a:lnSpc>
                        <a:spcAft>
                          <a:spcPts val="0"/>
                        </a:spcAft>
                      </a:pPr>
                      <a:endParaRPr lang="nb-NO" sz="2000" b="0" dirty="0" smtClean="0">
                        <a:solidFill>
                          <a:schemeClr val="tx1"/>
                        </a:solidFill>
                        <a:effectLst/>
                      </a:endParaRPr>
                    </a:p>
                    <a:p>
                      <a:pPr>
                        <a:lnSpc>
                          <a:spcPts val="1300"/>
                        </a:lnSpc>
                        <a:spcAft>
                          <a:spcPts val="0"/>
                        </a:spcAft>
                      </a:pPr>
                      <a:r>
                        <a:rPr lang="nb-NO" sz="2000" b="0" dirty="0" smtClean="0">
                          <a:solidFill>
                            <a:schemeClr val="tx1"/>
                          </a:solidFill>
                          <a:effectLst/>
                        </a:rPr>
                        <a:t>friluftsliv</a:t>
                      </a:r>
                      <a:r>
                        <a:rPr lang="nb-NO" sz="2000" b="0" dirty="0">
                          <a:solidFill>
                            <a:schemeClr val="tx1"/>
                          </a:solidFill>
                          <a:effectLst/>
                        </a:rPr>
                        <a:t>, landskap, </a:t>
                      </a:r>
                      <a:r>
                        <a:rPr lang="nb-NO" sz="2000" b="0" dirty="0" smtClean="0">
                          <a:solidFill>
                            <a:schemeClr val="tx1"/>
                          </a:solidFill>
                          <a:effectLst/>
                        </a:rPr>
                        <a:t>naturmangfold</a:t>
                      </a:r>
                      <a:r>
                        <a:rPr lang="nb-NO" sz="2000" b="0" dirty="0">
                          <a:solidFill>
                            <a:schemeClr val="tx1"/>
                          </a:solidFill>
                          <a:effectLst/>
                        </a:rPr>
                        <a:t>, kulturminner, landbruk, </a:t>
                      </a:r>
                      <a:endParaRPr lang="nb-NO" sz="2000" b="0" dirty="0" smtClean="0">
                        <a:solidFill>
                          <a:schemeClr val="tx1"/>
                        </a:solidFill>
                        <a:effectLst/>
                      </a:endParaRPr>
                    </a:p>
                    <a:p>
                      <a:pPr>
                        <a:lnSpc>
                          <a:spcPts val="1300"/>
                        </a:lnSpc>
                        <a:spcAft>
                          <a:spcPts val="0"/>
                        </a:spcAft>
                      </a:pPr>
                      <a:endParaRPr lang="nb-NO" sz="2000" b="0" dirty="0" smtClean="0">
                        <a:solidFill>
                          <a:schemeClr val="tx1"/>
                        </a:solidFill>
                        <a:effectLst/>
                      </a:endParaRPr>
                    </a:p>
                    <a:p>
                      <a:pPr>
                        <a:lnSpc>
                          <a:spcPts val="1300"/>
                        </a:lnSpc>
                        <a:spcAft>
                          <a:spcPts val="0"/>
                        </a:spcAft>
                      </a:pPr>
                      <a:r>
                        <a:rPr lang="nb-NO" sz="2000" b="0" dirty="0" smtClean="0">
                          <a:solidFill>
                            <a:schemeClr val="tx1"/>
                          </a:solidFill>
                          <a:effectLst/>
                        </a:rPr>
                        <a:t>energiproduksjon </a:t>
                      </a:r>
                      <a:r>
                        <a:rPr lang="nb-NO" sz="2000" b="0" dirty="0">
                          <a:solidFill>
                            <a:schemeClr val="tx1"/>
                          </a:solidFill>
                          <a:effectLst/>
                        </a:rPr>
                        <a:t>mm er viktige temaer</a:t>
                      </a:r>
                      <a:r>
                        <a:rPr lang="nb-NO" sz="2000" b="0" dirty="0" smtClean="0">
                          <a:solidFill>
                            <a:schemeClr val="tx1"/>
                          </a:solidFill>
                          <a:effectLst/>
                        </a:rPr>
                        <a:t>.</a:t>
                      </a:r>
                      <a:endParaRPr lang="nb-NO"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758966986"/>
                  </a:ext>
                </a:extLst>
              </a:tr>
              <a:tr h="1920213">
                <a:tc>
                  <a:txBody>
                    <a:bodyPr/>
                    <a:lstStyle/>
                    <a:p>
                      <a:pPr>
                        <a:lnSpc>
                          <a:spcPts val="1300"/>
                        </a:lnSpc>
                        <a:spcAft>
                          <a:spcPts val="0"/>
                        </a:spcAft>
                      </a:pPr>
                      <a:endParaRPr lang="nb-NO" sz="2400" b="0" dirty="0" smtClean="0">
                        <a:solidFill>
                          <a:schemeClr val="tx1"/>
                        </a:solidFill>
                        <a:effectLst/>
                      </a:endParaRPr>
                    </a:p>
                    <a:p>
                      <a:pPr>
                        <a:lnSpc>
                          <a:spcPts val="1300"/>
                        </a:lnSpc>
                        <a:spcAft>
                          <a:spcPts val="0"/>
                        </a:spcAft>
                      </a:pPr>
                      <a:r>
                        <a:rPr lang="nb-NO" sz="2400" b="0" dirty="0" smtClean="0">
                          <a:solidFill>
                            <a:schemeClr val="tx1"/>
                          </a:solidFill>
                          <a:effectLst/>
                        </a:rPr>
                        <a:t>Statlige </a:t>
                      </a:r>
                    </a:p>
                    <a:p>
                      <a:pPr>
                        <a:lnSpc>
                          <a:spcPts val="1300"/>
                        </a:lnSpc>
                        <a:spcAft>
                          <a:spcPts val="0"/>
                        </a:spcAft>
                      </a:pPr>
                      <a:endParaRPr lang="nb-NO" sz="2400" b="0" dirty="0" smtClean="0">
                        <a:solidFill>
                          <a:schemeClr val="tx1"/>
                        </a:solidFill>
                        <a:effectLst/>
                      </a:endParaRPr>
                    </a:p>
                    <a:p>
                      <a:pPr>
                        <a:lnSpc>
                          <a:spcPts val="1300"/>
                        </a:lnSpc>
                        <a:spcAft>
                          <a:spcPts val="0"/>
                        </a:spcAft>
                      </a:pPr>
                      <a:r>
                        <a:rPr lang="nb-NO" sz="2400" b="0" dirty="0" smtClean="0">
                          <a:solidFill>
                            <a:schemeClr val="tx1"/>
                          </a:solidFill>
                          <a:effectLst/>
                        </a:rPr>
                        <a:t>planretningslinjer </a:t>
                      </a:r>
                    </a:p>
                    <a:p>
                      <a:pPr>
                        <a:lnSpc>
                          <a:spcPts val="1300"/>
                        </a:lnSpc>
                        <a:spcAft>
                          <a:spcPts val="0"/>
                        </a:spcAft>
                      </a:pPr>
                      <a:endParaRPr lang="nb-NO" sz="2400" b="0" dirty="0" smtClean="0">
                        <a:solidFill>
                          <a:schemeClr val="tx1"/>
                        </a:solidFill>
                        <a:effectLst/>
                      </a:endParaRPr>
                    </a:p>
                    <a:p>
                      <a:pPr>
                        <a:lnSpc>
                          <a:spcPts val="1300"/>
                        </a:lnSpc>
                        <a:spcAft>
                          <a:spcPts val="0"/>
                        </a:spcAft>
                      </a:pPr>
                      <a:r>
                        <a:rPr lang="nb-NO" sz="2400" b="0" dirty="0" smtClean="0">
                          <a:solidFill>
                            <a:schemeClr val="tx1"/>
                          </a:solidFill>
                          <a:effectLst/>
                        </a:rPr>
                        <a:t>for </a:t>
                      </a:r>
                      <a:r>
                        <a:rPr lang="nb-NO" sz="2400" b="0" dirty="0">
                          <a:solidFill>
                            <a:schemeClr val="tx1"/>
                          </a:solidFill>
                          <a:effectLst/>
                        </a:rPr>
                        <a:t>planlegging i </a:t>
                      </a:r>
                      <a:endParaRPr lang="nb-NO" sz="2400" b="0" dirty="0" smtClean="0">
                        <a:solidFill>
                          <a:schemeClr val="tx1"/>
                        </a:solidFill>
                        <a:effectLst/>
                      </a:endParaRPr>
                    </a:p>
                    <a:p>
                      <a:pPr>
                        <a:lnSpc>
                          <a:spcPts val="1300"/>
                        </a:lnSpc>
                        <a:spcAft>
                          <a:spcPts val="0"/>
                        </a:spcAft>
                      </a:pPr>
                      <a:endParaRPr lang="nb-NO" sz="2400" b="0" dirty="0" smtClean="0">
                        <a:solidFill>
                          <a:schemeClr val="tx1"/>
                        </a:solidFill>
                        <a:effectLst/>
                      </a:endParaRPr>
                    </a:p>
                    <a:p>
                      <a:pPr>
                        <a:lnSpc>
                          <a:spcPts val="1300"/>
                        </a:lnSpc>
                        <a:spcAft>
                          <a:spcPts val="0"/>
                        </a:spcAft>
                      </a:pPr>
                      <a:r>
                        <a:rPr lang="nb-NO" sz="2400" b="0" dirty="0" smtClean="0">
                          <a:solidFill>
                            <a:schemeClr val="tx1"/>
                          </a:solidFill>
                          <a:effectLst/>
                        </a:rPr>
                        <a:t>sjøområder</a:t>
                      </a:r>
                      <a:endParaRPr lang="nb-NO" sz="2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nSpc>
                          <a:spcPts val="1300"/>
                        </a:lnSpc>
                        <a:spcAft>
                          <a:spcPts val="0"/>
                        </a:spcAft>
                      </a:pPr>
                      <a:endParaRPr lang="nb-NO" sz="2000" b="0" dirty="0" smtClean="0">
                        <a:solidFill>
                          <a:schemeClr val="tx1"/>
                        </a:solidFill>
                        <a:effectLst/>
                      </a:endParaRPr>
                    </a:p>
                    <a:p>
                      <a:pPr>
                        <a:lnSpc>
                          <a:spcPts val="1300"/>
                        </a:lnSpc>
                        <a:spcAft>
                          <a:spcPts val="0"/>
                        </a:spcAft>
                      </a:pPr>
                      <a:r>
                        <a:rPr lang="nb-NO" sz="2000" b="0" dirty="0" smtClean="0">
                          <a:solidFill>
                            <a:schemeClr val="tx1"/>
                          </a:solidFill>
                          <a:effectLst/>
                        </a:rPr>
                        <a:t>Departementet </a:t>
                      </a:r>
                      <a:r>
                        <a:rPr lang="nb-NO" sz="2000" b="0" dirty="0">
                          <a:solidFill>
                            <a:schemeClr val="tx1"/>
                          </a:solidFill>
                          <a:effectLst/>
                        </a:rPr>
                        <a:t>skal avklare behovet for </a:t>
                      </a:r>
                      <a:r>
                        <a:rPr lang="nb-NO" sz="2000" b="0" dirty="0" smtClean="0">
                          <a:solidFill>
                            <a:schemeClr val="tx1"/>
                          </a:solidFill>
                          <a:effectLst/>
                        </a:rPr>
                        <a:t>statlige </a:t>
                      </a:r>
                    </a:p>
                    <a:p>
                      <a:pPr>
                        <a:lnSpc>
                          <a:spcPts val="1300"/>
                        </a:lnSpc>
                        <a:spcAft>
                          <a:spcPts val="0"/>
                        </a:spcAft>
                      </a:pPr>
                      <a:endParaRPr lang="nb-NO" sz="2000" b="0" dirty="0" smtClean="0">
                        <a:solidFill>
                          <a:schemeClr val="tx1"/>
                        </a:solidFill>
                        <a:effectLst/>
                      </a:endParaRPr>
                    </a:p>
                    <a:p>
                      <a:pPr>
                        <a:lnSpc>
                          <a:spcPts val="1300"/>
                        </a:lnSpc>
                        <a:spcAft>
                          <a:spcPts val="0"/>
                        </a:spcAft>
                      </a:pPr>
                      <a:r>
                        <a:rPr lang="nb-NO" sz="2000" b="0" dirty="0" smtClean="0">
                          <a:solidFill>
                            <a:schemeClr val="tx1"/>
                          </a:solidFill>
                          <a:effectLst/>
                        </a:rPr>
                        <a:t>planretningslinjer </a:t>
                      </a:r>
                      <a:r>
                        <a:rPr lang="nb-NO" sz="2000" b="0" dirty="0">
                          <a:solidFill>
                            <a:schemeClr val="tx1"/>
                          </a:solidFill>
                          <a:effectLst/>
                        </a:rPr>
                        <a:t>for kystnære sjøområder. </a:t>
                      </a:r>
                      <a:r>
                        <a:rPr lang="nb-NO" sz="2000" b="0" dirty="0" smtClean="0">
                          <a:solidFill>
                            <a:schemeClr val="tx1"/>
                          </a:solidFill>
                          <a:effectLst/>
                        </a:rPr>
                        <a:t>Statlige </a:t>
                      </a:r>
                    </a:p>
                    <a:p>
                      <a:pPr>
                        <a:lnSpc>
                          <a:spcPts val="1300"/>
                        </a:lnSpc>
                        <a:spcAft>
                          <a:spcPts val="0"/>
                        </a:spcAft>
                      </a:pPr>
                      <a:endParaRPr lang="nb-NO" sz="2000" b="0" dirty="0" smtClean="0">
                        <a:solidFill>
                          <a:schemeClr val="tx1"/>
                        </a:solidFill>
                        <a:effectLst/>
                      </a:endParaRPr>
                    </a:p>
                    <a:p>
                      <a:pPr>
                        <a:lnSpc>
                          <a:spcPts val="1300"/>
                        </a:lnSpc>
                        <a:spcAft>
                          <a:spcPts val="0"/>
                        </a:spcAft>
                      </a:pPr>
                      <a:r>
                        <a:rPr lang="nb-NO" sz="2000" b="0" dirty="0" smtClean="0">
                          <a:solidFill>
                            <a:schemeClr val="tx1"/>
                          </a:solidFill>
                          <a:effectLst/>
                        </a:rPr>
                        <a:t>planretningslinjer </a:t>
                      </a:r>
                      <a:r>
                        <a:rPr lang="nb-NO" sz="2000" b="0" dirty="0">
                          <a:solidFill>
                            <a:schemeClr val="tx1"/>
                          </a:solidFill>
                          <a:effectLst/>
                        </a:rPr>
                        <a:t>vil kunne gi signaler om samordning og </a:t>
                      </a:r>
                      <a:endParaRPr lang="nb-NO" sz="2000" b="0" dirty="0" smtClean="0">
                        <a:solidFill>
                          <a:schemeClr val="tx1"/>
                        </a:solidFill>
                        <a:effectLst/>
                      </a:endParaRPr>
                    </a:p>
                    <a:p>
                      <a:pPr>
                        <a:lnSpc>
                          <a:spcPts val="1300"/>
                        </a:lnSpc>
                        <a:spcAft>
                          <a:spcPts val="0"/>
                        </a:spcAft>
                      </a:pPr>
                      <a:endParaRPr lang="nb-NO" sz="2000" b="0" dirty="0" smtClean="0">
                        <a:solidFill>
                          <a:schemeClr val="tx1"/>
                        </a:solidFill>
                        <a:effectLst/>
                      </a:endParaRPr>
                    </a:p>
                    <a:p>
                      <a:pPr>
                        <a:lnSpc>
                          <a:spcPts val="1300"/>
                        </a:lnSpc>
                        <a:spcAft>
                          <a:spcPts val="0"/>
                        </a:spcAft>
                      </a:pPr>
                      <a:r>
                        <a:rPr lang="nb-NO" sz="2000" b="0" dirty="0" smtClean="0">
                          <a:solidFill>
                            <a:schemeClr val="tx1"/>
                          </a:solidFill>
                          <a:effectLst/>
                        </a:rPr>
                        <a:t>avveiing </a:t>
                      </a:r>
                      <a:r>
                        <a:rPr lang="nb-NO" sz="2000" b="0" dirty="0">
                          <a:solidFill>
                            <a:schemeClr val="tx1"/>
                          </a:solidFill>
                          <a:effectLst/>
                        </a:rPr>
                        <a:t>mellom ulike interesser i kystsonen gjennom regional, </a:t>
                      </a:r>
                      <a:endParaRPr lang="nb-NO" sz="2000" b="0" dirty="0" smtClean="0">
                        <a:solidFill>
                          <a:schemeClr val="tx1"/>
                        </a:solidFill>
                        <a:effectLst/>
                      </a:endParaRPr>
                    </a:p>
                    <a:p>
                      <a:pPr>
                        <a:lnSpc>
                          <a:spcPts val="1300"/>
                        </a:lnSpc>
                        <a:spcAft>
                          <a:spcPts val="0"/>
                        </a:spcAft>
                      </a:pPr>
                      <a:endParaRPr lang="nb-NO" sz="2000" b="0" dirty="0" smtClean="0">
                        <a:solidFill>
                          <a:schemeClr val="tx1"/>
                        </a:solidFill>
                        <a:effectLst/>
                      </a:endParaRPr>
                    </a:p>
                    <a:p>
                      <a:pPr>
                        <a:lnSpc>
                          <a:spcPts val="1300"/>
                        </a:lnSpc>
                        <a:spcAft>
                          <a:spcPts val="0"/>
                        </a:spcAft>
                      </a:pPr>
                      <a:r>
                        <a:rPr lang="nb-NO" sz="2000" b="0" dirty="0" smtClean="0">
                          <a:solidFill>
                            <a:schemeClr val="tx1"/>
                          </a:solidFill>
                          <a:effectLst/>
                        </a:rPr>
                        <a:t>interkommunal </a:t>
                      </a:r>
                      <a:r>
                        <a:rPr lang="nb-NO" sz="2000" b="0" dirty="0">
                          <a:solidFill>
                            <a:schemeClr val="tx1"/>
                          </a:solidFill>
                          <a:effectLst/>
                        </a:rPr>
                        <a:t>og kommunal planlegging. Retningslinjene vil </a:t>
                      </a:r>
                      <a:endParaRPr lang="nb-NO" sz="2000" b="0" dirty="0" smtClean="0">
                        <a:solidFill>
                          <a:schemeClr val="tx1"/>
                        </a:solidFill>
                        <a:effectLst/>
                      </a:endParaRPr>
                    </a:p>
                    <a:p>
                      <a:pPr>
                        <a:lnSpc>
                          <a:spcPts val="1300"/>
                        </a:lnSpc>
                        <a:spcAft>
                          <a:spcPts val="0"/>
                        </a:spcAft>
                      </a:pPr>
                      <a:endParaRPr lang="nb-NO" sz="2000" b="0" dirty="0" smtClean="0">
                        <a:solidFill>
                          <a:schemeClr val="tx1"/>
                        </a:solidFill>
                        <a:effectLst/>
                      </a:endParaRPr>
                    </a:p>
                    <a:p>
                      <a:pPr>
                        <a:lnSpc>
                          <a:spcPts val="1300"/>
                        </a:lnSpc>
                        <a:spcAft>
                          <a:spcPts val="0"/>
                        </a:spcAft>
                      </a:pPr>
                      <a:r>
                        <a:rPr lang="nb-NO" sz="2000" b="0" dirty="0" smtClean="0">
                          <a:solidFill>
                            <a:schemeClr val="tx1"/>
                          </a:solidFill>
                          <a:effectLst/>
                        </a:rPr>
                        <a:t>blant </a:t>
                      </a:r>
                      <a:r>
                        <a:rPr lang="nb-NO" sz="2000" b="0" dirty="0">
                          <a:solidFill>
                            <a:schemeClr val="tx1"/>
                          </a:solidFill>
                          <a:effectLst/>
                        </a:rPr>
                        <a:t>annet bli sett i lys av arbeidet med rundskriv og veileder </a:t>
                      </a:r>
                      <a:endParaRPr lang="nb-NO" sz="2000" b="0" dirty="0" smtClean="0">
                        <a:solidFill>
                          <a:schemeClr val="tx1"/>
                        </a:solidFill>
                        <a:effectLst/>
                      </a:endParaRPr>
                    </a:p>
                    <a:p>
                      <a:pPr>
                        <a:lnSpc>
                          <a:spcPts val="1300"/>
                        </a:lnSpc>
                        <a:spcAft>
                          <a:spcPts val="0"/>
                        </a:spcAft>
                      </a:pPr>
                      <a:endParaRPr lang="nb-NO" sz="2000" b="0" dirty="0" smtClean="0">
                        <a:solidFill>
                          <a:schemeClr val="tx1"/>
                        </a:solidFill>
                        <a:effectLst/>
                      </a:endParaRPr>
                    </a:p>
                    <a:p>
                      <a:pPr>
                        <a:lnSpc>
                          <a:spcPts val="1300"/>
                        </a:lnSpc>
                        <a:spcAft>
                          <a:spcPts val="0"/>
                        </a:spcAft>
                      </a:pPr>
                      <a:r>
                        <a:rPr lang="nb-NO" sz="2000" b="0" dirty="0" smtClean="0">
                          <a:solidFill>
                            <a:schemeClr val="tx1"/>
                          </a:solidFill>
                          <a:effectLst/>
                        </a:rPr>
                        <a:t>for </a:t>
                      </a:r>
                      <a:r>
                        <a:rPr lang="nb-NO" sz="2000" b="0" dirty="0">
                          <a:solidFill>
                            <a:schemeClr val="tx1"/>
                          </a:solidFill>
                          <a:effectLst/>
                        </a:rPr>
                        <a:t>planlegging i sjøområder.</a:t>
                      </a:r>
                      <a:endParaRPr lang="nb-NO"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2039887291"/>
                  </a:ext>
                </a:extLst>
              </a:tr>
            </a:tbl>
          </a:graphicData>
        </a:graphic>
      </p:graphicFrame>
    </p:spTree>
    <p:extLst>
      <p:ext uri="{BB962C8B-B14F-4D97-AF65-F5344CB8AC3E}">
        <p14:creationId xmlns:p14="http://schemas.microsoft.com/office/powerpoint/2010/main" val="237469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7"/>
          </p:nvPr>
        </p:nvSpPr>
        <p:spPr>
          <a:xfrm>
            <a:off x="1199456" y="2384592"/>
            <a:ext cx="4608512" cy="871303"/>
          </a:xfrm>
        </p:spPr>
        <p:txBody>
          <a:bodyPr/>
          <a:lstStyle/>
          <a:p>
            <a:r>
              <a:rPr lang="nb-NO" sz="1100" dirty="0" smtClean="0"/>
              <a:t>Bildene: </a:t>
            </a:r>
          </a:p>
          <a:p>
            <a:r>
              <a:rPr lang="nb-NO" sz="1100" dirty="0" smtClean="0"/>
              <a:t>Bybanen </a:t>
            </a:r>
            <a:r>
              <a:rPr lang="nb-NO" sz="1100" dirty="0"/>
              <a:t>i Bergen (Jan Hausken)</a:t>
            </a:r>
          </a:p>
          <a:p>
            <a:r>
              <a:rPr lang="nb-NO" sz="1100" dirty="0"/>
              <a:t>Reinsdyr i innhegning (Aina Bye)</a:t>
            </a:r>
          </a:p>
          <a:p>
            <a:r>
              <a:rPr lang="nn-NO" sz="1100" dirty="0"/>
              <a:t>Klatrepark i skog (CH/</a:t>
            </a:r>
            <a:r>
              <a:rPr lang="nn-NO" sz="1100" dirty="0" err="1"/>
              <a:t>Visit</a:t>
            </a:r>
            <a:r>
              <a:rPr lang="nn-NO" sz="1100" dirty="0"/>
              <a:t> </a:t>
            </a:r>
            <a:r>
              <a:rPr lang="nn-NO" sz="1100" dirty="0" err="1"/>
              <a:t>Norway</a:t>
            </a:r>
            <a:r>
              <a:rPr lang="nn-NO" sz="1100" dirty="0"/>
              <a:t>)</a:t>
            </a:r>
            <a:endParaRPr lang="nb-NO" sz="1100" dirty="0"/>
          </a:p>
          <a:p>
            <a:r>
              <a:rPr lang="nn-NO" sz="1100" dirty="0" err="1"/>
              <a:t>Øysamfunnet</a:t>
            </a:r>
            <a:r>
              <a:rPr lang="nn-NO" sz="1100" dirty="0"/>
              <a:t> Røvær i Rogaland (Jan Hausken)</a:t>
            </a:r>
            <a:endParaRPr lang="nb-NO" sz="1100" dirty="0"/>
          </a:p>
          <a:p>
            <a:r>
              <a:rPr lang="nn-NO" sz="1100" dirty="0" smtClean="0"/>
              <a:t>Skjermdump </a:t>
            </a:r>
            <a:r>
              <a:rPr lang="nn-NO" sz="1100" dirty="0" err="1"/>
              <a:t>fra</a:t>
            </a:r>
            <a:r>
              <a:rPr lang="nn-NO" sz="1100" dirty="0"/>
              <a:t> filmen om digital plandialog på regjeringen.no</a:t>
            </a:r>
            <a:endParaRPr lang="nb-NO" sz="1100" dirty="0"/>
          </a:p>
          <a:p>
            <a:r>
              <a:rPr lang="nn-NO" sz="1100" dirty="0"/>
              <a:t>Tønsberg torg (Terje Kaldager)</a:t>
            </a:r>
            <a:endParaRPr lang="nb-NO" sz="1100" dirty="0"/>
          </a:p>
          <a:p>
            <a:r>
              <a:rPr lang="nn-NO" sz="1100" dirty="0"/>
              <a:t>Flommen i Flåm i 2014 (NVE/Svein Arne Vågane)</a:t>
            </a:r>
            <a:endParaRPr lang="nb-NO" sz="1100" dirty="0"/>
          </a:p>
          <a:p>
            <a:r>
              <a:rPr lang="nn-NO" sz="1100" dirty="0"/>
              <a:t>Flatdal i Telemark (Jan Hausken)</a:t>
            </a:r>
            <a:endParaRPr lang="nb-NO" sz="1100" dirty="0"/>
          </a:p>
          <a:p>
            <a:r>
              <a:rPr lang="nn-NO" sz="1100" dirty="0" err="1"/>
              <a:t>Musdalsæter</a:t>
            </a:r>
            <a:r>
              <a:rPr lang="nn-NO" sz="1100" dirty="0"/>
              <a:t> i Øyer kommune (Bjørn Casper Horgen)</a:t>
            </a:r>
            <a:endParaRPr lang="nb-NO" sz="1100" dirty="0"/>
          </a:p>
          <a:p>
            <a:r>
              <a:rPr lang="nn-NO" sz="1100" dirty="0" err="1"/>
              <a:t>Byferga</a:t>
            </a:r>
            <a:r>
              <a:rPr lang="nn-NO" sz="1100" dirty="0"/>
              <a:t> i Fredriksstad (Jan Hausken)</a:t>
            </a:r>
            <a:endParaRPr lang="nb-NO" sz="1100" dirty="0"/>
          </a:p>
          <a:p>
            <a:r>
              <a:rPr lang="nn-NO" sz="1100" dirty="0" err="1"/>
              <a:t>Fjellsiden</a:t>
            </a:r>
            <a:r>
              <a:rPr lang="nn-NO" sz="1100" dirty="0"/>
              <a:t> i Bergen (Jan Hausken)</a:t>
            </a:r>
            <a:endParaRPr lang="nb-NO" sz="1100" dirty="0"/>
          </a:p>
          <a:p>
            <a:r>
              <a:rPr lang="nn-NO" sz="1100" dirty="0"/>
              <a:t>Torggata i Hamar (Guro Voss Gabrielsen)</a:t>
            </a:r>
            <a:endParaRPr lang="nb-NO" sz="1100" dirty="0"/>
          </a:p>
          <a:p>
            <a:r>
              <a:rPr lang="nn-NO" sz="1100" dirty="0" err="1"/>
              <a:t>Skating</a:t>
            </a:r>
            <a:r>
              <a:rPr lang="nn-NO" sz="1100" dirty="0"/>
              <a:t> i Bjørvika i Oslo (Guro Voss Gabrielsen)</a:t>
            </a:r>
            <a:endParaRPr lang="nb-NO" sz="1100" dirty="0"/>
          </a:p>
          <a:p>
            <a:r>
              <a:rPr lang="nn-NO" sz="1100" dirty="0"/>
              <a:t>Gjenbruksbutikk i Arendal (Jan Hausken)</a:t>
            </a:r>
            <a:endParaRPr lang="nb-NO" sz="1100" dirty="0"/>
          </a:p>
          <a:p>
            <a:r>
              <a:rPr lang="nn-NO" sz="1100" dirty="0" err="1"/>
              <a:t>Bading</a:t>
            </a:r>
            <a:r>
              <a:rPr lang="nn-NO" sz="1100" dirty="0"/>
              <a:t> på Sørenga i Oslo (Guro Voss Gabrielsen)</a:t>
            </a:r>
            <a:endParaRPr lang="nb-NO" sz="1100" dirty="0"/>
          </a:p>
          <a:p>
            <a:endParaRPr lang="en-GB" dirty="0"/>
          </a:p>
        </p:txBody>
      </p:sp>
      <p:sp>
        <p:nvSpPr>
          <p:cNvPr id="3" name="Plassholder for tekst 2"/>
          <p:cNvSpPr>
            <a:spLocks noGrp="1"/>
          </p:cNvSpPr>
          <p:nvPr>
            <p:ph type="body" sz="quarter" idx="20"/>
          </p:nvPr>
        </p:nvSpPr>
        <p:spPr/>
        <p:txBody>
          <a:bodyPr/>
          <a:lstStyle/>
          <a:p>
            <a:r>
              <a:rPr lang="en-GB" dirty="0" err="1" smtClean="0"/>
              <a:t>Takk</a:t>
            </a:r>
            <a:r>
              <a:rPr lang="en-GB" dirty="0" smtClean="0"/>
              <a:t> for </a:t>
            </a:r>
            <a:r>
              <a:rPr lang="en-GB" dirty="0" err="1" smtClean="0"/>
              <a:t>oppmerksomheten</a:t>
            </a:r>
            <a:endParaRPr lang="en-GB" dirty="0"/>
          </a:p>
        </p:txBody>
      </p:sp>
    </p:spTree>
    <p:extLst>
      <p:ext uri="{BB962C8B-B14F-4D97-AF65-F5344CB8AC3E}">
        <p14:creationId xmlns:p14="http://schemas.microsoft.com/office/powerpoint/2010/main" val="131018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279651" y="620713"/>
            <a:ext cx="7344741" cy="533400"/>
          </a:xfrm>
        </p:spPr>
        <p:txBody>
          <a:bodyPr/>
          <a:lstStyle/>
          <a:p>
            <a:r>
              <a:rPr lang="nb-NO" altLang="nb-NO" b="1" dirty="0" smtClean="0"/>
              <a:t>Sammenheng mellom plannivåene</a:t>
            </a:r>
          </a:p>
        </p:txBody>
      </p:sp>
      <p:graphicFrame>
        <p:nvGraphicFramePr>
          <p:cNvPr id="105503" name="Group 31"/>
          <p:cNvGraphicFramePr>
            <a:graphicFrameLocks noGrp="1"/>
          </p:cNvGraphicFramePr>
          <p:nvPr>
            <p:ph type="tbl" idx="1"/>
            <p:extLst/>
          </p:nvPr>
        </p:nvGraphicFramePr>
        <p:xfrm>
          <a:off x="2279650" y="1412876"/>
          <a:ext cx="6840538" cy="4895851"/>
        </p:xfrm>
        <a:graphic>
          <a:graphicData uri="http://schemas.openxmlformats.org/drawingml/2006/table">
            <a:tbl>
              <a:tblPr/>
              <a:tblGrid>
                <a:gridCol w="1295400">
                  <a:extLst>
                    <a:ext uri="{9D8B030D-6E8A-4147-A177-3AD203B41FA5}">
                      <a16:colId xmlns:a16="http://schemas.microsoft.com/office/drawing/2014/main" val="20000"/>
                    </a:ext>
                  </a:extLst>
                </a:gridCol>
                <a:gridCol w="2016125">
                  <a:extLst>
                    <a:ext uri="{9D8B030D-6E8A-4147-A177-3AD203B41FA5}">
                      <a16:colId xmlns:a16="http://schemas.microsoft.com/office/drawing/2014/main" val="20001"/>
                    </a:ext>
                  </a:extLst>
                </a:gridCol>
                <a:gridCol w="1657350">
                  <a:extLst>
                    <a:ext uri="{9D8B030D-6E8A-4147-A177-3AD203B41FA5}">
                      <a16:colId xmlns:a16="http://schemas.microsoft.com/office/drawing/2014/main" val="20002"/>
                    </a:ext>
                  </a:extLst>
                </a:gridCol>
                <a:gridCol w="1871663">
                  <a:extLst>
                    <a:ext uri="{9D8B030D-6E8A-4147-A177-3AD203B41FA5}">
                      <a16:colId xmlns:a16="http://schemas.microsoft.com/office/drawing/2014/main" val="20003"/>
                    </a:ext>
                  </a:extLst>
                </a:gridCol>
              </a:tblGrid>
              <a:tr h="10144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b-NO" sz="1400" b="1" i="0" u="none" strike="noStrike" cap="none" normalizeH="0" baseline="0" smtClean="0">
                          <a:ln>
                            <a:noFill/>
                          </a:ln>
                          <a:solidFill>
                            <a:schemeClr val="tx1"/>
                          </a:solidFill>
                          <a:effectLst/>
                          <a:latin typeface="Verdana" pitchFamily="34" charset="0"/>
                        </a:rPr>
                        <a:t>Nivå</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b-NO" sz="1400" b="1" i="0" u="none" strike="noStrike" cap="none" normalizeH="0" baseline="0" smtClean="0">
                          <a:ln>
                            <a:noFill/>
                          </a:ln>
                          <a:solidFill>
                            <a:schemeClr val="tx1"/>
                          </a:solidFill>
                          <a:effectLst/>
                          <a:latin typeface="Verdana" pitchFamily="34" charset="0"/>
                        </a:rPr>
                        <a:t>Retningslinjer -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nb-NO" sz="1400" b="1" i="0" u="none" strike="noStrike" cap="none" normalizeH="0" baseline="0" smtClean="0">
                          <a:ln>
                            <a:noFill/>
                          </a:ln>
                          <a:solidFill>
                            <a:schemeClr val="tx1"/>
                          </a:solidFill>
                          <a:effectLst/>
                          <a:latin typeface="Verdana" pitchFamily="34" charset="0"/>
                        </a:rPr>
                        <a:t>programmer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b-NO" sz="1400" b="1" i="0" u="none" strike="noStrike" cap="none" normalizeH="0" baseline="0" smtClean="0">
                          <a:ln>
                            <a:noFill/>
                          </a:ln>
                          <a:solidFill>
                            <a:schemeClr val="tx1"/>
                          </a:solidFill>
                          <a:effectLst/>
                          <a:latin typeface="Verdana" pitchFamily="34" charset="0"/>
                        </a:rPr>
                        <a:t>Midlertidig båndlegging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b-NO" sz="1400" b="1" i="0" u="none" strike="noStrike" cap="none" normalizeH="0" baseline="0" smtClean="0">
                          <a:ln>
                            <a:noFill/>
                          </a:ln>
                          <a:solidFill>
                            <a:schemeClr val="tx1"/>
                          </a:solidFill>
                          <a:effectLst/>
                          <a:latin typeface="Verdana" pitchFamily="34" charset="0"/>
                        </a:rPr>
                        <a:t>Bindende arealplaner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r h="11620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sz="1400" b="0" i="0" u="none" strike="noStrike" cap="none" normalizeH="0" baseline="0" smtClean="0">
                          <a:ln>
                            <a:noFill/>
                          </a:ln>
                          <a:solidFill>
                            <a:schemeClr val="tx1"/>
                          </a:solidFill>
                          <a:effectLst/>
                          <a:latin typeface="Verdana" pitchFamily="34" charset="0"/>
                        </a:rPr>
                        <a:t>Nasjonalt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85738" marR="0" lvl="0" indent="-185738" algn="l" defTabSz="914400" rtl="0" eaLnBrk="0" fontAlgn="base" latinLnBrk="0" hangingPunct="0">
                        <a:lnSpc>
                          <a:spcPct val="100000"/>
                        </a:lnSpc>
                        <a:spcBef>
                          <a:spcPct val="20000"/>
                        </a:spcBef>
                        <a:spcAft>
                          <a:spcPct val="0"/>
                        </a:spcAft>
                        <a:buClrTx/>
                        <a:buSzTx/>
                        <a:buFontTx/>
                        <a:buChar char="•"/>
                        <a:tabLst/>
                      </a:pPr>
                      <a:r>
                        <a:rPr kumimoji="0" lang="nb-NO" sz="1400" b="0" i="0" u="none" strike="noStrike" cap="none" normalizeH="0" baseline="0" smtClean="0">
                          <a:ln>
                            <a:noFill/>
                          </a:ln>
                          <a:solidFill>
                            <a:srgbClr val="FF3300"/>
                          </a:solidFill>
                          <a:effectLst/>
                          <a:latin typeface="Verdana" pitchFamily="34" charset="0"/>
                        </a:rPr>
                        <a:t>Nasjonale forventninger</a:t>
                      </a:r>
                    </a:p>
                    <a:p>
                      <a:pPr marL="185738" marR="0" lvl="0" indent="-185738" algn="l" defTabSz="914400" rtl="0" eaLnBrk="0" fontAlgn="base" latinLnBrk="0" hangingPunct="0">
                        <a:lnSpc>
                          <a:spcPct val="100000"/>
                        </a:lnSpc>
                        <a:spcBef>
                          <a:spcPct val="20000"/>
                        </a:spcBef>
                        <a:spcAft>
                          <a:spcPct val="0"/>
                        </a:spcAft>
                        <a:buClrTx/>
                        <a:buSzTx/>
                        <a:buFontTx/>
                        <a:buChar char="•"/>
                        <a:tabLst/>
                      </a:pPr>
                      <a:r>
                        <a:rPr kumimoji="0" lang="nb-NO" sz="1400" b="0" i="0" u="none" strike="noStrike" cap="none" normalizeH="0" baseline="0" smtClean="0">
                          <a:ln>
                            <a:noFill/>
                          </a:ln>
                          <a:solidFill>
                            <a:schemeClr val="tx1"/>
                          </a:solidFill>
                          <a:effectLst/>
                          <a:latin typeface="Verdana" pitchFamily="34" charset="0"/>
                        </a:rPr>
                        <a:t>Statlige planretningslinjer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85738" marR="0" lvl="0" indent="-185738" algn="l" defTabSz="914400" rtl="0" eaLnBrk="0" fontAlgn="base" latinLnBrk="0" hangingPunct="0">
                        <a:lnSpc>
                          <a:spcPct val="100000"/>
                        </a:lnSpc>
                        <a:spcBef>
                          <a:spcPct val="20000"/>
                        </a:spcBef>
                        <a:spcAft>
                          <a:spcPct val="0"/>
                        </a:spcAft>
                        <a:buClrTx/>
                        <a:buSzTx/>
                        <a:buFontTx/>
                        <a:buChar char="•"/>
                        <a:tabLst/>
                      </a:pPr>
                      <a:r>
                        <a:rPr kumimoji="0" lang="nb-NO" sz="1400" b="0" i="0" u="none" strike="noStrike" cap="none" normalizeH="0" baseline="0" smtClean="0">
                          <a:ln>
                            <a:noFill/>
                          </a:ln>
                          <a:solidFill>
                            <a:schemeClr val="tx1"/>
                          </a:solidFill>
                          <a:effectLst/>
                          <a:latin typeface="Verdana" pitchFamily="34" charset="0"/>
                        </a:rPr>
                        <a:t>Statlige plan-bestemmelse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85738" marR="0" lvl="0" indent="-185738" algn="l" defTabSz="914400" rtl="0" eaLnBrk="0" fontAlgn="base" latinLnBrk="0" hangingPunct="0">
                        <a:lnSpc>
                          <a:spcPct val="100000"/>
                        </a:lnSpc>
                        <a:spcBef>
                          <a:spcPct val="20000"/>
                        </a:spcBef>
                        <a:spcAft>
                          <a:spcPct val="0"/>
                        </a:spcAft>
                        <a:buClrTx/>
                        <a:buSzTx/>
                        <a:buFontTx/>
                        <a:buChar char="•"/>
                        <a:tabLst/>
                      </a:pPr>
                      <a:r>
                        <a:rPr kumimoji="0" lang="nb-NO" sz="1400" b="0" i="0" u="none" strike="noStrike" cap="none" normalizeH="0" baseline="0" smtClean="0">
                          <a:ln>
                            <a:noFill/>
                          </a:ln>
                          <a:solidFill>
                            <a:schemeClr val="tx1"/>
                          </a:solidFill>
                          <a:effectLst/>
                          <a:latin typeface="Verdana" pitchFamily="34" charset="0"/>
                        </a:rPr>
                        <a:t>Statlig arealplan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2239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sz="1400" b="0" i="0" u="none" strike="noStrike" cap="none" normalizeH="0" baseline="0" smtClean="0">
                          <a:ln>
                            <a:noFill/>
                          </a:ln>
                          <a:solidFill>
                            <a:schemeClr val="tx1"/>
                          </a:solidFill>
                          <a:effectLst/>
                          <a:latin typeface="Verdana" pitchFamily="34" charset="0"/>
                        </a:rPr>
                        <a:t>Regionalt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85738" marR="0" lvl="0" indent="-185738" algn="l" defTabSz="914400" rtl="0" eaLnBrk="0" fontAlgn="base" latinLnBrk="0" hangingPunct="0">
                        <a:lnSpc>
                          <a:spcPct val="100000"/>
                        </a:lnSpc>
                        <a:spcBef>
                          <a:spcPct val="20000"/>
                        </a:spcBef>
                        <a:spcAft>
                          <a:spcPct val="0"/>
                        </a:spcAft>
                        <a:buClrTx/>
                        <a:buSzTx/>
                        <a:buFontTx/>
                        <a:buChar char="•"/>
                        <a:tabLst/>
                      </a:pPr>
                      <a:r>
                        <a:rPr kumimoji="0" lang="nb-NO" sz="1400" b="0" i="0" u="none" strike="noStrike" cap="none" normalizeH="0" baseline="0" dirty="0" smtClean="0">
                          <a:ln>
                            <a:noFill/>
                          </a:ln>
                          <a:solidFill>
                            <a:schemeClr val="tx1"/>
                          </a:solidFill>
                          <a:effectLst/>
                          <a:latin typeface="Verdana" pitchFamily="34" charset="0"/>
                        </a:rPr>
                        <a:t>Regional planstrategi</a:t>
                      </a:r>
                    </a:p>
                    <a:p>
                      <a:pPr marL="185738" marR="0" lvl="0" indent="-185738" algn="l" defTabSz="914400" rtl="0" eaLnBrk="0" fontAlgn="base" latinLnBrk="0" hangingPunct="0">
                        <a:lnSpc>
                          <a:spcPct val="100000"/>
                        </a:lnSpc>
                        <a:spcBef>
                          <a:spcPct val="20000"/>
                        </a:spcBef>
                        <a:spcAft>
                          <a:spcPct val="0"/>
                        </a:spcAft>
                        <a:buClrTx/>
                        <a:buSzTx/>
                        <a:buFontTx/>
                        <a:buChar char="•"/>
                        <a:tabLst/>
                      </a:pPr>
                      <a:r>
                        <a:rPr kumimoji="0" lang="nb-NO" sz="1400" b="0" i="0" u="none" strike="noStrike" cap="none" normalizeH="0" baseline="0" dirty="0" smtClean="0">
                          <a:ln>
                            <a:noFill/>
                          </a:ln>
                          <a:solidFill>
                            <a:schemeClr val="tx1"/>
                          </a:solidFill>
                          <a:effectLst/>
                          <a:latin typeface="Verdana" pitchFamily="34" charset="0"/>
                        </a:rPr>
                        <a:t>Regional planer </a:t>
                      </a:r>
                      <a:br>
                        <a:rPr kumimoji="0" lang="nb-NO" sz="1400" b="0" i="0" u="none" strike="noStrike" cap="none" normalizeH="0" baseline="0" dirty="0" smtClean="0">
                          <a:ln>
                            <a:noFill/>
                          </a:ln>
                          <a:solidFill>
                            <a:schemeClr val="tx1"/>
                          </a:solidFill>
                          <a:effectLst/>
                          <a:latin typeface="Verdana" pitchFamily="34" charset="0"/>
                        </a:rPr>
                      </a:br>
                      <a:endParaRPr kumimoji="0" lang="nb-NO" sz="1400" b="0" i="0" u="none" strike="noStrike" cap="none" normalizeH="0" baseline="0" dirty="0" smtClean="0">
                        <a:ln>
                          <a:noFill/>
                        </a:ln>
                        <a:solidFill>
                          <a:schemeClr val="tx1"/>
                        </a:solidFill>
                        <a:effectLst/>
                        <a:latin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85738" marR="0" lvl="0" indent="-185738" algn="l" defTabSz="914400" rtl="0" eaLnBrk="0" fontAlgn="base" latinLnBrk="0" hangingPunct="0">
                        <a:lnSpc>
                          <a:spcPct val="100000"/>
                        </a:lnSpc>
                        <a:spcBef>
                          <a:spcPct val="20000"/>
                        </a:spcBef>
                        <a:spcAft>
                          <a:spcPct val="0"/>
                        </a:spcAft>
                        <a:buClrTx/>
                        <a:buSzTx/>
                        <a:buFontTx/>
                        <a:buChar char="•"/>
                        <a:tabLst/>
                      </a:pPr>
                      <a:r>
                        <a:rPr kumimoji="0" lang="nb-NO" sz="1400" b="0" i="0" u="none" strike="noStrike" cap="none" normalizeH="0" baseline="0" dirty="0" smtClean="0">
                          <a:ln>
                            <a:noFill/>
                          </a:ln>
                          <a:solidFill>
                            <a:schemeClr val="tx1"/>
                          </a:solidFill>
                          <a:effectLst/>
                          <a:latin typeface="Verdana" pitchFamily="34" charset="0"/>
                        </a:rPr>
                        <a:t>Regional plan-bestemmelse</a:t>
                      </a:r>
                      <a:br>
                        <a:rPr kumimoji="0" lang="nb-NO" sz="1400" b="0" i="0" u="none" strike="noStrike" cap="none" normalizeH="0" baseline="0" dirty="0" smtClean="0">
                          <a:ln>
                            <a:noFill/>
                          </a:ln>
                          <a:solidFill>
                            <a:schemeClr val="tx1"/>
                          </a:solidFill>
                          <a:effectLst/>
                          <a:latin typeface="Verdana" pitchFamily="34" charset="0"/>
                        </a:rPr>
                      </a:br>
                      <a:endParaRPr kumimoji="0" lang="nb-NO" sz="1400" b="0" i="0" u="none" strike="noStrike" cap="none" normalizeH="0" baseline="0" dirty="0" smtClean="0">
                        <a:ln>
                          <a:noFill/>
                        </a:ln>
                        <a:solidFill>
                          <a:schemeClr val="tx1"/>
                        </a:solidFill>
                        <a:effectLst/>
                        <a:latin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14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4954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sz="1400" b="0" i="0" u="none" strike="noStrike" cap="none" normalizeH="0" baseline="0" smtClean="0">
                          <a:ln>
                            <a:noFill/>
                          </a:ln>
                          <a:solidFill>
                            <a:schemeClr val="tx1"/>
                          </a:solidFill>
                          <a:effectLst/>
                          <a:latin typeface="Verdana" pitchFamily="34" charset="0"/>
                        </a:rPr>
                        <a:t>Lokalt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85738" marR="0" lvl="0" indent="-185738" algn="l" defTabSz="914400" rtl="0" eaLnBrk="0" fontAlgn="base" latinLnBrk="0" hangingPunct="0">
                        <a:lnSpc>
                          <a:spcPct val="100000"/>
                        </a:lnSpc>
                        <a:spcBef>
                          <a:spcPct val="20000"/>
                        </a:spcBef>
                        <a:spcAft>
                          <a:spcPct val="0"/>
                        </a:spcAft>
                        <a:buClrTx/>
                        <a:buSzTx/>
                        <a:buFontTx/>
                        <a:buChar char="•"/>
                        <a:tabLst/>
                      </a:pPr>
                      <a:r>
                        <a:rPr kumimoji="0" lang="nb-NO" sz="1400" b="0" i="0" u="none" strike="noStrike" cap="none" normalizeH="0" baseline="0" dirty="0" smtClean="0">
                          <a:ln>
                            <a:noFill/>
                          </a:ln>
                          <a:solidFill>
                            <a:schemeClr val="tx1"/>
                          </a:solidFill>
                          <a:effectLst/>
                          <a:latin typeface="Verdana" pitchFamily="34" charset="0"/>
                        </a:rPr>
                        <a:t>Kommunal planstrategi </a:t>
                      </a:r>
                    </a:p>
                    <a:p>
                      <a:pPr marL="185738" marR="0" lvl="0" indent="-185738" algn="l" defTabSz="914400" rtl="0" eaLnBrk="0" fontAlgn="base" latinLnBrk="0" hangingPunct="0">
                        <a:lnSpc>
                          <a:spcPct val="100000"/>
                        </a:lnSpc>
                        <a:spcBef>
                          <a:spcPct val="20000"/>
                        </a:spcBef>
                        <a:spcAft>
                          <a:spcPct val="0"/>
                        </a:spcAft>
                        <a:buClrTx/>
                        <a:buSzTx/>
                        <a:buFontTx/>
                        <a:buChar char="•"/>
                        <a:tabLst/>
                      </a:pPr>
                      <a:r>
                        <a:rPr kumimoji="0" lang="nb-NO" sz="1400" b="0" i="0" u="none" strike="noStrike" cap="none" normalizeH="0" baseline="0" dirty="0" smtClean="0">
                          <a:ln>
                            <a:noFill/>
                          </a:ln>
                          <a:solidFill>
                            <a:schemeClr val="tx1"/>
                          </a:solidFill>
                          <a:effectLst/>
                          <a:latin typeface="Verdana" pitchFamily="34" charset="0"/>
                        </a:rPr>
                        <a:t>Kommuneplanens samfunnsdel og kommunedelplan</a:t>
                      </a:r>
                      <a:br>
                        <a:rPr kumimoji="0" lang="nb-NO" sz="1400" b="0" i="0" u="none" strike="noStrike" cap="none" normalizeH="0" baseline="0" dirty="0" smtClean="0">
                          <a:ln>
                            <a:noFill/>
                          </a:ln>
                          <a:solidFill>
                            <a:schemeClr val="tx1"/>
                          </a:solidFill>
                          <a:effectLst/>
                          <a:latin typeface="Verdana" pitchFamily="34" charset="0"/>
                        </a:rPr>
                      </a:br>
                      <a:endParaRPr kumimoji="0" lang="nb-NO" sz="14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sz="1400" b="0" i="0" u="none" strike="noStrike" cap="none" normalizeH="0" baseline="0" smtClean="0">
                          <a:ln>
                            <a:noFill/>
                          </a:ln>
                          <a:solidFill>
                            <a:schemeClr val="tx1"/>
                          </a:solidFill>
                          <a:effectLst/>
                          <a:latin typeface="Verdana" pitchFamily="34" charset="0"/>
                        </a:rPr>
                        <a:t>(inngår i bindende planer)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85738" marR="0" lvl="0" indent="-185738" algn="l" defTabSz="914400" rtl="0" eaLnBrk="0" fontAlgn="base" latinLnBrk="0" hangingPunct="0">
                        <a:lnSpc>
                          <a:spcPct val="100000"/>
                        </a:lnSpc>
                        <a:spcBef>
                          <a:spcPct val="20000"/>
                        </a:spcBef>
                        <a:spcAft>
                          <a:spcPct val="0"/>
                        </a:spcAft>
                        <a:buClrTx/>
                        <a:buSzTx/>
                        <a:buFontTx/>
                        <a:buChar char="•"/>
                        <a:tabLst/>
                      </a:pPr>
                      <a:r>
                        <a:rPr kumimoji="0" lang="nb-NO" sz="1400" b="0" i="0" u="none" strike="noStrike" cap="none" normalizeH="0" baseline="0" dirty="0" smtClean="0">
                          <a:ln>
                            <a:noFill/>
                          </a:ln>
                          <a:solidFill>
                            <a:schemeClr val="tx1"/>
                          </a:solidFill>
                          <a:effectLst/>
                          <a:latin typeface="Verdana" pitchFamily="34" charset="0"/>
                        </a:rPr>
                        <a:t>Kommune-planens arealdel</a:t>
                      </a:r>
                    </a:p>
                    <a:p>
                      <a:pPr marL="185738" marR="0" lvl="0" indent="-185738" algn="l" defTabSz="914400" rtl="0" eaLnBrk="0" fontAlgn="base" latinLnBrk="0" hangingPunct="0">
                        <a:lnSpc>
                          <a:spcPct val="100000"/>
                        </a:lnSpc>
                        <a:spcBef>
                          <a:spcPct val="20000"/>
                        </a:spcBef>
                        <a:spcAft>
                          <a:spcPct val="0"/>
                        </a:spcAft>
                        <a:buClrTx/>
                        <a:buSzTx/>
                        <a:buFontTx/>
                        <a:buChar char="•"/>
                        <a:tabLst/>
                      </a:pPr>
                      <a:r>
                        <a:rPr kumimoji="0" lang="nb-NO" sz="1400" b="0" i="0" u="none" strike="noStrike" cap="none" normalizeH="0" baseline="0" dirty="0" smtClean="0">
                          <a:ln>
                            <a:noFill/>
                          </a:ln>
                          <a:solidFill>
                            <a:schemeClr val="tx1"/>
                          </a:solidFill>
                          <a:effectLst/>
                          <a:latin typeface="Verdana" pitchFamily="34" charset="0"/>
                        </a:rPr>
                        <a:t>Reguleringsplan</a:t>
                      </a:r>
                      <a:br>
                        <a:rPr kumimoji="0" lang="nb-NO" sz="1400" b="0" i="0" u="none" strike="noStrike" cap="none" normalizeH="0" baseline="0" dirty="0" smtClean="0">
                          <a:ln>
                            <a:noFill/>
                          </a:ln>
                          <a:solidFill>
                            <a:schemeClr val="tx1"/>
                          </a:solidFill>
                          <a:effectLst/>
                          <a:latin typeface="Verdana" pitchFamily="34" charset="0"/>
                        </a:rPr>
                      </a:br>
                      <a:endParaRPr kumimoji="0" lang="nb-NO" sz="1400" b="0" i="0" u="none" strike="noStrike" cap="none" normalizeH="0" baseline="0" dirty="0" smtClean="0">
                        <a:ln>
                          <a:noFill/>
                        </a:ln>
                        <a:solidFill>
                          <a:schemeClr val="tx1"/>
                        </a:solidFill>
                        <a:effectLst/>
                        <a:latin typeface="Verdana"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176162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Erfaringer I</a:t>
            </a:r>
            <a:endParaRPr lang="nb-NO" dirty="0"/>
          </a:p>
        </p:txBody>
      </p:sp>
      <p:sp>
        <p:nvSpPr>
          <p:cNvPr id="3" name="Plassholder for innhold 2"/>
          <p:cNvSpPr>
            <a:spLocks noGrp="1"/>
          </p:cNvSpPr>
          <p:nvPr>
            <p:ph idx="1"/>
          </p:nvPr>
        </p:nvSpPr>
        <p:spPr/>
        <p:txBody>
          <a:bodyPr/>
          <a:lstStyle/>
          <a:p>
            <a:pPr marL="0" indent="0">
              <a:buNone/>
            </a:pPr>
            <a:r>
              <a:rPr lang="nb-NO" dirty="0"/>
              <a:t>De positive erfaringene er at: </a:t>
            </a:r>
          </a:p>
          <a:p>
            <a:pPr lvl="0"/>
            <a:r>
              <a:rPr lang="nb-NO" dirty="0"/>
              <a:t>Nasjonale forventninger har betydning for den kommunale og regionale planleggingen, både for arbeidet med planstrategier og for oppfølgende planer.</a:t>
            </a:r>
          </a:p>
          <a:p>
            <a:pPr lvl="0"/>
            <a:r>
              <a:rPr lang="nb-NO" dirty="0"/>
              <a:t>Det er nyttig med et kortfattet dokument som gjengir regjeringens viktigste prioriteringer på planområdet.</a:t>
            </a:r>
          </a:p>
          <a:p>
            <a:pPr lvl="0"/>
            <a:r>
              <a:rPr lang="nb-NO" dirty="0"/>
              <a:t>Dokumentet gir god oversikt over oppgaver regjeringen mener fylkeskommunene og kommunene bør ta opp i sin planlegging.</a:t>
            </a:r>
          </a:p>
          <a:p>
            <a:endParaRPr lang="nb-NO" dirty="0"/>
          </a:p>
        </p:txBody>
      </p:sp>
    </p:spTree>
    <p:extLst>
      <p:ext uri="{BB962C8B-B14F-4D97-AF65-F5344CB8AC3E}">
        <p14:creationId xmlns:p14="http://schemas.microsoft.com/office/powerpoint/2010/main" val="265034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Grunnlag for Nasjonale forventninger 2019-2023</a:t>
            </a:r>
            <a:endParaRPr lang="nb-NO" dirty="0"/>
          </a:p>
        </p:txBody>
      </p:sp>
      <p:sp>
        <p:nvSpPr>
          <p:cNvPr id="3" name="Plassholder for innhold 2"/>
          <p:cNvSpPr>
            <a:spLocks noGrp="1"/>
          </p:cNvSpPr>
          <p:nvPr>
            <p:ph idx="1"/>
          </p:nvPr>
        </p:nvSpPr>
        <p:spPr/>
        <p:txBody>
          <a:bodyPr/>
          <a:lstStyle/>
          <a:p>
            <a:pPr marL="457200" indent="-457200">
              <a:buFont typeface="Arial" panose="020B0604020202020204" pitchFamily="34" charset="0"/>
              <a:buChar char="•"/>
            </a:pPr>
            <a:r>
              <a:rPr lang="nb-NO" dirty="0"/>
              <a:t>Nasjonale forventninger 2014-2018, </a:t>
            </a:r>
            <a:endParaRPr lang="nb-NO" dirty="0" smtClean="0"/>
          </a:p>
          <a:p>
            <a:pPr marL="457200" indent="-457200">
              <a:buFont typeface="Arial" panose="020B0604020202020204" pitchFamily="34" charset="0"/>
              <a:buChar char="•"/>
            </a:pPr>
            <a:r>
              <a:rPr lang="nb-NO" dirty="0" smtClean="0"/>
              <a:t>Meld</a:t>
            </a:r>
            <a:r>
              <a:rPr lang="nb-NO" dirty="0"/>
              <a:t>. St 18 (2016-2017) Berekraftige byar og sterke </a:t>
            </a:r>
            <a:r>
              <a:rPr lang="nb-NO" dirty="0" smtClean="0"/>
              <a:t>distrikt</a:t>
            </a:r>
          </a:p>
          <a:p>
            <a:pPr marL="457200" indent="-457200">
              <a:buFont typeface="Arial" panose="020B0604020202020204" pitchFamily="34" charset="0"/>
              <a:buChar char="•"/>
            </a:pPr>
            <a:r>
              <a:rPr lang="nb-NO" dirty="0" err="1" smtClean="0"/>
              <a:t>Granavolden</a:t>
            </a:r>
            <a:r>
              <a:rPr lang="nb-NO" dirty="0" smtClean="0"/>
              <a:t>-plattformen</a:t>
            </a:r>
          </a:p>
          <a:p>
            <a:pPr marL="457200" indent="-457200">
              <a:buFont typeface="Arial" panose="020B0604020202020204" pitchFamily="34" charset="0"/>
              <a:buChar char="•"/>
            </a:pPr>
            <a:r>
              <a:rPr lang="nb-NO" dirty="0" smtClean="0"/>
              <a:t>Innspill </a:t>
            </a:r>
            <a:r>
              <a:rPr lang="nb-NO" dirty="0"/>
              <a:t>fra </a:t>
            </a:r>
            <a:r>
              <a:rPr lang="nb-NO" dirty="0" smtClean="0"/>
              <a:t>departementene</a:t>
            </a:r>
          </a:p>
          <a:p>
            <a:pPr marL="457200" indent="-457200">
              <a:buFont typeface="Arial" panose="020B0604020202020204" pitchFamily="34" charset="0"/>
              <a:buChar char="•"/>
            </a:pPr>
            <a:r>
              <a:rPr lang="nb-NO" dirty="0" smtClean="0"/>
              <a:t>Innspill </a:t>
            </a:r>
            <a:r>
              <a:rPr lang="nb-NO" dirty="0"/>
              <a:t>fra eksterne.</a:t>
            </a:r>
          </a:p>
        </p:txBody>
      </p:sp>
    </p:spTree>
    <p:extLst>
      <p:ext uri="{BB962C8B-B14F-4D97-AF65-F5344CB8AC3E}">
        <p14:creationId xmlns:p14="http://schemas.microsoft.com/office/powerpoint/2010/main" val="192171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00" y="296652"/>
            <a:ext cx="7200000" cy="1143000"/>
          </a:xfrm>
        </p:spPr>
        <p:txBody>
          <a:bodyPr/>
          <a:lstStyle/>
          <a:p>
            <a:r>
              <a:rPr lang="nb-NO" dirty="0" smtClean="0"/>
              <a:t>Innhold</a:t>
            </a:r>
            <a:endParaRPr lang="nb-NO" dirty="0"/>
          </a:p>
        </p:txBody>
      </p:sp>
      <p:sp>
        <p:nvSpPr>
          <p:cNvPr id="3" name="Plassholder for innhold 2"/>
          <p:cNvSpPr>
            <a:spLocks noGrp="1"/>
          </p:cNvSpPr>
          <p:nvPr>
            <p:ph idx="1"/>
          </p:nvPr>
        </p:nvSpPr>
        <p:spPr>
          <a:xfrm>
            <a:off x="1440001" y="1592797"/>
            <a:ext cx="7200000" cy="4525963"/>
          </a:xfrm>
        </p:spPr>
        <p:txBody>
          <a:bodyPr/>
          <a:lstStyle/>
          <a:p>
            <a:r>
              <a:rPr lang="nb-NO" dirty="0" smtClean="0"/>
              <a:t>Planlegging som verktøy for helhetlig bærekraftig utvikling</a:t>
            </a:r>
          </a:p>
          <a:p>
            <a:r>
              <a:rPr lang="nb-NO" dirty="0" smtClean="0"/>
              <a:t>Vekstkraftige regioner og lokalsamfunn i hele landet</a:t>
            </a:r>
          </a:p>
          <a:p>
            <a:r>
              <a:rPr lang="nb-NO" dirty="0" smtClean="0"/>
              <a:t>Bærekraftig areal- og transportutvikling</a:t>
            </a:r>
          </a:p>
          <a:p>
            <a:r>
              <a:rPr lang="nb-NO" dirty="0" smtClean="0"/>
              <a:t>Byer og tettsteder der det er godt å bo og leve</a:t>
            </a:r>
            <a:endParaRPr lang="nb-NO" dirty="0"/>
          </a:p>
        </p:txBody>
      </p:sp>
      <p:pic>
        <p:nvPicPr>
          <p:cNvPr id="5" name="Plassholder for bilde 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343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00" y="296652"/>
            <a:ext cx="7200000" cy="1143000"/>
          </a:xfrm>
        </p:spPr>
        <p:txBody>
          <a:bodyPr/>
          <a:lstStyle/>
          <a:p>
            <a:r>
              <a:rPr lang="nb-NO" dirty="0" smtClean="0"/>
              <a:t/>
            </a:r>
            <a:br>
              <a:rPr lang="nb-NO" dirty="0" smtClean="0"/>
            </a:br>
            <a:r>
              <a:rPr lang="nb-NO" dirty="0"/>
              <a:t/>
            </a:r>
            <a:br>
              <a:rPr lang="nb-NO" dirty="0"/>
            </a:br>
            <a:r>
              <a:rPr lang="nb-NO" dirty="0" smtClean="0"/>
              <a:t/>
            </a:r>
            <a:br>
              <a:rPr lang="nb-NO" dirty="0" smtClean="0"/>
            </a:br>
            <a:r>
              <a:rPr lang="nb-NO" dirty="0"/>
              <a:t/>
            </a:r>
            <a:br>
              <a:rPr lang="nb-NO" dirty="0"/>
            </a:br>
            <a:r>
              <a:rPr lang="nb-NO" dirty="0" smtClean="0"/>
              <a:t/>
            </a:r>
            <a:br>
              <a:rPr lang="nb-NO" dirty="0" smtClean="0"/>
            </a:br>
            <a:r>
              <a:rPr lang="nb-NO" dirty="0"/>
              <a:t/>
            </a:r>
            <a:br>
              <a:rPr lang="nb-NO" dirty="0"/>
            </a:br>
            <a:r>
              <a:rPr lang="nb-NO" dirty="0"/>
              <a:t/>
            </a:r>
            <a:br>
              <a:rPr lang="nb-NO" dirty="0"/>
            </a:br>
            <a:r>
              <a:rPr lang="nb-NO" dirty="0"/>
              <a:t>Planlegging som verktøy for helhetlig bærekraftig utvikling</a:t>
            </a:r>
          </a:p>
        </p:txBody>
      </p:sp>
      <p:sp>
        <p:nvSpPr>
          <p:cNvPr id="3" name="Plassholder for innhold 2"/>
          <p:cNvSpPr>
            <a:spLocks noGrp="1"/>
          </p:cNvSpPr>
          <p:nvPr>
            <p:ph idx="1"/>
          </p:nvPr>
        </p:nvSpPr>
        <p:spPr>
          <a:xfrm>
            <a:off x="1440001" y="1592797"/>
            <a:ext cx="7200000" cy="4525963"/>
          </a:xfrm>
        </p:spPr>
        <p:txBody>
          <a:bodyPr/>
          <a:lstStyle/>
          <a:p>
            <a:r>
              <a:rPr lang="nb-NO" dirty="0" smtClean="0"/>
              <a:t>FNs bærekraftmål som grunnlag for regional og kommunal planlegging</a:t>
            </a:r>
          </a:p>
          <a:p>
            <a:r>
              <a:rPr lang="nb-NO" dirty="0" smtClean="0"/>
              <a:t>Tydelig retning for samfunnsutviklingen</a:t>
            </a:r>
          </a:p>
          <a:p>
            <a:r>
              <a:rPr lang="nb-NO" dirty="0" smtClean="0"/>
              <a:t>Effektive og kunnskapsbaserte planprosesser</a:t>
            </a:r>
          </a:p>
          <a:p>
            <a:r>
              <a:rPr lang="nb-NO" dirty="0" smtClean="0"/>
              <a:t>God gjennomføring av arealplaner</a:t>
            </a:r>
          </a:p>
          <a:p>
            <a:r>
              <a:rPr lang="nb-NO" dirty="0" smtClean="0"/>
              <a:t>Økt bruk av digitale verktøy i planleggingen</a:t>
            </a:r>
            <a:endParaRPr lang="nb-NO" dirty="0"/>
          </a:p>
        </p:txBody>
      </p:sp>
      <p:pic>
        <p:nvPicPr>
          <p:cNvPr id="5" name="Plassholder for bilde 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8850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00" y="296652"/>
            <a:ext cx="7200000" cy="1620180"/>
          </a:xfrm>
        </p:spPr>
        <p:txBody>
          <a:bodyPr/>
          <a:lstStyle/>
          <a:p>
            <a:r>
              <a:rPr lang="nb-NO" dirty="0"/>
              <a:t/>
            </a:r>
            <a:br>
              <a:rPr lang="nb-NO" dirty="0"/>
            </a:br>
            <a:r>
              <a:rPr lang="nb-NO" dirty="0"/>
              <a:t>FNs bærekraftmål som grunnlag for regional og kommunal planlegging</a:t>
            </a:r>
            <a:br>
              <a:rPr lang="nb-NO" dirty="0"/>
            </a:br>
            <a:endParaRPr lang="nb-NO" dirty="0"/>
          </a:p>
        </p:txBody>
      </p:sp>
      <p:sp>
        <p:nvSpPr>
          <p:cNvPr id="3" name="Plassholder for innhold 2"/>
          <p:cNvSpPr>
            <a:spLocks noGrp="1"/>
          </p:cNvSpPr>
          <p:nvPr>
            <p:ph idx="1"/>
          </p:nvPr>
        </p:nvSpPr>
        <p:spPr>
          <a:xfrm>
            <a:off x="1440001" y="1592797"/>
            <a:ext cx="7200000" cy="4525963"/>
          </a:xfrm>
        </p:spPr>
        <p:txBody>
          <a:bodyPr/>
          <a:lstStyle/>
          <a:p>
            <a:pPr marL="0" indent="0">
              <a:buNone/>
            </a:pPr>
            <a:r>
              <a:rPr lang="nb-NO" dirty="0"/>
              <a:t> </a:t>
            </a:r>
          </a:p>
          <a:p>
            <a:pPr lvl="0"/>
            <a:r>
              <a:rPr lang="nb-NO" dirty="0"/>
              <a:t>Fylkeskommunene og kommunene legger FNs bærekraftmål til grunn for samfunns- og arealplanleggingen.</a:t>
            </a:r>
          </a:p>
          <a:p>
            <a:endParaRPr lang="nb-NO" dirty="0"/>
          </a:p>
          <a:p>
            <a:endParaRPr lang="nb-NO" dirty="0"/>
          </a:p>
        </p:txBody>
      </p:sp>
      <p:pic>
        <p:nvPicPr>
          <p:cNvPr id="5" name="Plassholder for bilde 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4" name="Bilde 3"/>
          <p:cNvPicPr>
            <a:picLocks noChangeAspect="1"/>
          </p:cNvPicPr>
          <p:nvPr/>
        </p:nvPicPr>
        <p:blipFill>
          <a:blip r:embed="rId4"/>
          <a:stretch>
            <a:fillRect/>
          </a:stretch>
        </p:blipFill>
        <p:spPr>
          <a:xfrm>
            <a:off x="1847528" y="3429000"/>
            <a:ext cx="6505027" cy="3292739"/>
          </a:xfrm>
          <a:prstGeom prst="rect">
            <a:avLst/>
          </a:prstGeom>
        </p:spPr>
      </p:pic>
    </p:spTree>
    <p:extLst>
      <p:ext uri="{BB962C8B-B14F-4D97-AF65-F5344CB8AC3E}">
        <p14:creationId xmlns:p14="http://schemas.microsoft.com/office/powerpoint/2010/main" val="387218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
            </a:r>
            <a:br>
              <a:rPr lang="nb-NO" dirty="0"/>
            </a:br>
            <a:r>
              <a:rPr lang="nb-NO" dirty="0"/>
              <a:t>Tydelig retning for samfunnsutviklingen</a:t>
            </a:r>
          </a:p>
        </p:txBody>
      </p:sp>
      <p:sp>
        <p:nvSpPr>
          <p:cNvPr id="3" name="Plassholder for innhold 2"/>
          <p:cNvSpPr>
            <a:spLocks noGrp="1"/>
          </p:cNvSpPr>
          <p:nvPr>
            <p:ph idx="1"/>
          </p:nvPr>
        </p:nvSpPr>
        <p:spPr/>
        <p:txBody>
          <a:bodyPr/>
          <a:lstStyle/>
          <a:p>
            <a:pPr lvl="0"/>
            <a:r>
              <a:rPr lang="nb-NO" dirty="0"/>
              <a:t>Regionale planer og kommuneplanens samfunnsdel brukes for å gi strategisk retning til samfunnsutviklingen og for å gjøre planleggingen mer forutsigbar. Planene følges opp i økonomiplanleggingen</a:t>
            </a:r>
            <a:r>
              <a:rPr lang="nb-NO" dirty="0" smtClean="0"/>
              <a:t>.</a:t>
            </a:r>
          </a:p>
          <a:p>
            <a:pPr lvl="0"/>
            <a:r>
              <a:rPr lang="nb-NO" dirty="0"/>
              <a:t>Kommunene prioriterer arbeidet med planstrategi for å sikre at planene er oppdaterte og møter framtidens behov, også i forbindelse med kommunesammenslåinger.</a:t>
            </a:r>
          </a:p>
          <a:p>
            <a:r>
              <a:rPr lang="nb-NO" dirty="0"/>
              <a:t>Kommunene utarbeider arealstrategier som del av kommuneplanens samfunnsdel, og legger disse til grunn ved revisjon av kommuneplanens arealdel</a:t>
            </a:r>
          </a:p>
          <a:p>
            <a:endParaRPr lang="nb-NO" dirty="0"/>
          </a:p>
        </p:txBody>
      </p:sp>
    </p:spTree>
    <p:extLst>
      <p:ext uri="{BB962C8B-B14F-4D97-AF65-F5344CB8AC3E}">
        <p14:creationId xmlns:p14="http://schemas.microsoft.com/office/powerpoint/2010/main" val="9203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okmål pptmal_16-9_KMD">
  <a:themeElements>
    <a:clrScheme name="KMD 3">
      <a:dk1>
        <a:srgbClr val="000000"/>
      </a:dk1>
      <a:lt1>
        <a:srgbClr val="FFFFFF"/>
      </a:lt1>
      <a:dk2>
        <a:srgbClr val="B9B3AE"/>
      </a:dk2>
      <a:lt2>
        <a:srgbClr val="EAE8E5"/>
      </a:lt2>
      <a:accent1>
        <a:srgbClr val="B9B3AE"/>
      </a:accent1>
      <a:accent2>
        <a:srgbClr val="003057"/>
      </a:accent2>
      <a:accent3>
        <a:srgbClr val="0082BA"/>
      </a:accent3>
      <a:accent4>
        <a:srgbClr val="C6DAE7"/>
      </a:accent4>
      <a:accent5>
        <a:srgbClr val="ED8B00"/>
      </a:accent5>
      <a:accent6>
        <a:srgbClr val="DA291C"/>
      </a:accent6>
      <a:hlink>
        <a:srgbClr val="012169"/>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MD-pptmal_16-9_Norsk_v1.potx" id="{CBDABA52-4513-4D8C-B93B-24E3682037AC}" vid="{5A532895-452C-40BB-A6DB-A0215884A14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3F682BE611F6D04D81D603DB0B01027D" ma:contentTypeVersion="2" ma:contentTypeDescription="Opprett et nytt dokument." ma:contentTypeScope="" ma:versionID="5f2f24ce68fc51e6ea8ebcafff64fd9e">
  <xsd:schema xmlns:xsd="http://www.w3.org/2001/XMLSchema" xmlns:xs="http://www.w3.org/2001/XMLSchema" xmlns:p="http://schemas.microsoft.com/office/2006/metadata/properties" xmlns:ns2="e696d73d-caa4-4bed-b861-d178b1d8a2f8" xmlns:ns3="788cdbdc-077e-4cef-8683-8fc6f7c5a5ec" targetNamespace="http://schemas.microsoft.com/office/2006/metadata/properties" ma:root="true" ma:fieldsID="da3ce10e3004a314e8ac559bf4377dc3" ns2:_="" ns3:_="">
    <xsd:import namespace="e696d73d-caa4-4bed-b861-d178b1d8a2f8"/>
    <xsd:import namespace="788cdbdc-077e-4cef-8683-8fc6f7c5a5ec"/>
    <xsd:element name="properties">
      <xsd:complexType>
        <xsd:sequence>
          <xsd:element name="documentManagement">
            <xsd:complexType>
              <xsd:all>
                <xsd:element ref="ns2:N_x00f8_kkelor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96d73d-caa4-4bed-b861-d178b1d8a2f8" elementFormDefault="qualified">
    <xsd:import namespace="http://schemas.microsoft.com/office/2006/documentManagement/types"/>
    <xsd:import namespace="http://schemas.microsoft.com/office/infopath/2007/PartnerControls"/>
    <xsd:element name="N_x00f8_kkelord" ma:index="8" nillable="true" ma:displayName="Nøkkelord" ma:format="Dropdown" ma:internalName="N_x00f8_kkelord">
      <xsd:simpleType>
        <xsd:restriction base="dms:Choice">
          <xsd:enumeration value="Innspill"/>
          <xsd:enumeration value="Presentasjoner"/>
          <xsd:enumeration value="Arbeidsdokumenter"/>
          <xsd:enumeration value="Notater til POL og ledergruppe"/>
          <xsd:enumeration value="Bakgrunnsstoff"/>
          <xsd:enumeration value="Bilder"/>
        </xsd:restriction>
      </xsd:simpleType>
    </xsd:element>
  </xsd:schema>
  <xsd:schema xmlns:xsd="http://www.w3.org/2001/XMLSchema" xmlns:xs="http://www.w3.org/2001/XMLSchema" xmlns:dms="http://schemas.microsoft.com/office/2006/documentManagement/types" xmlns:pc="http://schemas.microsoft.com/office/infopath/2007/PartnerControls" targetNamespace="788cdbdc-077e-4cef-8683-8fc6f7c5a5ec" elementFormDefault="qualified">
    <xsd:import namespace="http://schemas.microsoft.com/office/2006/documentManagement/types"/>
    <xsd:import namespace="http://schemas.microsoft.com/office/infopath/2007/PartnerControls"/>
    <xsd:element name="SharedWithUsers" ma:index="9"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_x00f8_kkelord xmlns="e696d73d-caa4-4bed-b861-d178b1d8a2f8">Arbeidsdokumenter</N_x00f8_kkelord>
  </documentManagement>
</p:properties>
</file>

<file path=customXml/itemProps1.xml><?xml version="1.0" encoding="utf-8"?>
<ds:datastoreItem xmlns:ds="http://schemas.openxmlformats.org/officeDocument/2006/customXml" ds:itemID="{F59351BA-6400-413E-9C4D-E740C49F3F1F}">
  <ds:schemaRefs>
    <ds:schemaRef ds:uri="http://schemas.microsoft.com/sharepoint/v3/contenttype/forms"/>
  </ds:schemaRefs>
</ds:datastoreItem>
</file>

<file path=customXml/itemProps2.xml><?xml version="1.0" encoding="utf-8"?>
<ds:datastoreItem xmlns:ds="http://schemas.openxmlformats.org/officeDocument/2006/customXml" ds:itemID="{F48D244B-FEF9-4AD5-ACED-715FC3E197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96d73d-caa4-4bed-b861-d178b1d8a2f8"/>
    <ds:schemaRef ds:uri="788cdbdc-077e-4cef-8683-8fc6f7c5a5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B77E4F-7A67-4FB6-AFD4-A9219FF08CA1}">
  <ds:schemaRefs>
    <ds:schemaRef ds:uri="e696d73d-caa4-4bed-b861-d178b1d8a2f8"/>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788cdbdc-077e-4cef-8683-8fc6f7c5a5e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KMD_Powerpoint_Bokmål</Template>
  <TotalTime>577</TotalTime>
  <Words>3825</Words>
  <Application>Microsoft Office PowerPoint</Application>
  <PresentationFormat>Widescreen</PresentationFormat>
  <Paragraphs>334</Paragraphs>
  <Slides>28</Slides>
  <Notes>28</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28</vt:i4>
      </vt:variant>
    </vt:vector>
  </HeadingPairs>
  <TitlesOfParts>
    <vt:vector size="33" baseType="lpstr">
      <vt:lpstr>Arial</vt:lpstr>
      <vt:lpstr>Calibri</vt:lpstr>
      <vt:lpstr>Times New Roman</vt:lpstr>
      <vt:lpstr>Verdana</vt:lpstr>
      <vt:lpstr>Bokmål pptmal_16-9_KMD</vt:lpstr>
      <vt:lpstr>PowerPoint-presentasjon</vt:lpstr>
      <vt:lpstr>Nasjonale forventninger 2019-2023</vt:lpstr>
      <vt:lpstr>Sammenheng mellom plannivåene</vt:lpstr>
      <vt:lpstr>Erfaringer I</vt:lpstr>
      <vt:lpstr>Grunnlag for Nasjonale forventninger 2019-2023</vt:lpstr>
      <vt:lpstr>Innhold</vt:lpstr>
      <vt:lpstr>       Planlegging som verktøy for helhetlig bærekraftig utvikling</vt:lpstr>
      <vt:lpstr> FNs bærekraftmål som grunnlag for regional og kommunal planlegging </vt:lpstr>
      <vt:lpstr> Tydelig retning for samfunnsutviklingen</vt:lpstr>
      <vt:lpstr>Effektive og kunnskapsbaserte planprosesser</vt:lpstr>
      <vt:lpstr>God gjennomføring av arealplaner</vt:lpstr>
      <vt:lpstr>Økt bruk av digitale verktøy i planleggingen</vt:lpstr>
      <vt:lpstr> Vekstkraftige regioner og lokalsamfunn i hele landet </vt:lpstr>
      <vt:lpstr>Næringsutvikling gir grunnlag for velferd</vt:lpstr>
      <vt:lpstr>Et samfunn med lave utslipp, som er trygt og tilpasset klimaendringene</vt:lpstr>
      <vt:lpstr>Aktiv forvaltning av natur- og kulturminneverdier</vt:lpstr>
      <vt:lpstr> Ressursbasert næringsutvikling</vt:lpstr>
      <vt:lpstr>Bærekraftig areal- og transportutvikling </vt:lpstr>
      <vt:lpstr> </vt:lpstr>
      <vt:lpstr>Mer vekt på regionale løsninger</vt:lpstr>
      <vt:lpstr> Byer og tettsteder der det er godt å bo og leve</vt:lpstr>
      <vt:lpstr>Åpne og inkluderende</vt:lpstr>
      <vt:lpstr>Trygge og helsefremmende</vt:lpstr>
      <vt:lpstr>Kvalitet i våre fysiske omgivelser</vt:lpstr>
      <vt:lpstr>Levende sentrumsområder</vt:lpstr>
      <vt:lpstr>Statlige planretningslinjer og statlige planbestemmelser</vt:lpstr>
      <vt:lpstr>Nye statlige planretningslinjer</vt:lpstr>
      <vt:lpstr>PowerPoint-presentasjon</vt:lpstr>
    </vt:vector>
  </TitlesOfParts>
  <Company>DSS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Hausken Jan</dc:creator>
  <cp:lastModifiedBy>Hausken Jan</cp:lastModifiedBy>
  <cp:revision>71</cp:revision>
  <cp:lastPrinted>2019-06-12T14:36:44Z</cp:lastPrinted>
  <dcterms:created xsi:type="dcterms:W3CDTF">2019-05-08T06:10:26Z</dcterms:created>
  <dcterms:modified xsi:type="dcterms:W3CDTF">2019-06-14T06:21:57Z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d69f2a2-b4aa-47ef-83af-68eaca11b74d_Enabled">
    <vt:lpwstr>True</vt:lpwstr>
  </property>
  <property fmtid="{D5CDD505-2E9C-101B-9397-08002B2CF9AE}" pid="3" name="MSIP_Label_cd69f2a2-b4aa-47ef-83af-68eaca11b74d_SiteId">
    <vt:lpwstr>f696e186-1c3b-44cd-bf76-5ace0e7007bd</vt:lpwstr>
  </property>
  <property fmtid="{D5CDD505-2E9C-101B-9397-08002B2CF9AE}" pid="4" name="MSIP_Label_cd69f2a2-b4aa-47ef-83af-68eaca11b74d_Owner">
    <vt:lpwstr>Jan.Hausken@kmd.dep.no</vt:lpwstr>
  </property>
  <property fmtid="{D5CDD505-2E9C-101B-9397-08002B2CF9AE}" pid="5" name="MSIP_Label_cd69f2a2-b4aa-47ef-83af-68eaca11b74d_SetDate">
    <vt:lpwstr>2019-05-08T06:12:16.4402282Z</vt:lpwstr>
  </property>
  <property fmtid="{D5CDD505-2E9C-101B-9397-08002B2CF9AE}" pid="6" name="MSIP_Label_cd69f2a2-b4aa-47ef-83af-68eaca11b74d_Name">
    <vt:lpwstr>Intern (KMD)</vt:lpwstr>
  </property>
  <property fmtid="{D5CDD505-2E9C-101B-9397-08002B2CF9AE}" pid="7" name="MSIP_Label_cd69f2a2-b4aa-47ef-83af-68eaca11b74d_Application">
    <vt:lpwstr>Microsoft Azure Information Protection</vt:lpwstr>
  </property>
  <property fmtid="{D5CDD505-2E9C-101B-9397-08002B2CF9AE}" pid="8" name="MSIP_Label_cd69f2a2-b4aa-47ef-83af-68eaca11b74d_Extended_MSFT_Method">
    <vt:lpwstr>Automatic</vt:lpwstr>
  </property>
  <property fmtid="{D5CDD505-2E9C-101B-9397-08002B2CF9AE}" pid="9" name="Sensitivity">
    <vt:lpwstr>Intern (KMD)</vt:lpwstr>
  </property>
  <property fmtid="{D5CDD505-2E9C-101B-9397-08002B2CF9AE}" pid="10" name="ContentTypeId">
    <vt:lpwstr>0x0101003F682BE611F6D04D81D603DB0B01027D</vt:lpwstr>
  </property>
</Properties>
</file>